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75"/>
  </p:notesMasterIdLst>
  <p:sldIdLst>
    <p:sldId id="260" r:id="rId3"/>
    <p:sldId id="334" r:id="rId4"/>
    <p:sldId id="370" r:id="rId5"/>
    <p:sldId id="374" r:id="rId6"/>
    <p:sldId id="375" r:id="rId7"/>
    <p:sldId id="376" r:id="rId8"/>
    <p:sldId id="377" r:id="rId9"/>
    <p:sldId id="378" r:id="rId10"/>
    <p:sldId id="379" r:id="rId11"/>
    <p:sldId id="380" r:id="rId12"/>
    <p:sldId id="381" r:id="rId13"/>
    <p:sldId id="372" r:id="rId14"/>
    <p:sldId id="382" r:id="rId15"/>
    <p:sldId id="383" r:id="rId16"/>
    <p:sldId id="258" r:id="rId17"/>
    <p:sldId id="259" r:id="rId18"/>
    <p:sldId id="417" r:id="rId19"/>
    <p:sldId id="261" r:id="rId20"/>
    <p:sldId id="262" r:id="rId21"/>
    <p:sldId id="263" r:id="rId22"/>
    <p:sldId id="264" r:id="rId23"/>
    <p:sldId id="280" r:id="rId24"/>
    <p:sldId id="265" r:id="rId25"/>
    <p:sldId id="266" r:id="rId26"/>
    <p:sldId id="267" r:id="rId27"/>
    <p:sldId id="268" r:id="rId28"/>
    <p:sldId id="283" r:id="rId29"/>
    <p:sldId id="269" r:id="rId30"/>
    <p:sldId id="270" r:id="rId31"/>
    <p:sldId id="271" r:id="rId32"/>
    <p:sldId id="272" r:id="rId33"/>
    <p:sldId id="273" r:id="rId34"/>
    <p:sldId id="274" r:id="rId35"/>
    <p:sldId id="275" r:id="rId36"/>
    <p:sldId id="284" r:id="rId37"/>
    <p:sldId id="285" r:id="rId38"/>
    <p:sldId id="276" r:id="rId39"/>
    <p:sldId id="277" r:id="rId40"/>
    <p:sldId id="278" r:id="rId41"/>
    <p:sldId id="279" r:id="rId42"/>
    <p:sldId id="286" r:id="rId43"/>
    <p:sldId id="287" r:id="rId44"/>
    <p:sldId id="384" r:id="rId45"/>
    <p:sldId id="385" r:id="rId46"/>
    <p:sldId id="387" r:id="rId47"/>
    <p:sldId id="388" r:id="rId48"/>
    <p:sldId id="389" r:id="rId49"/>
    <p:sldId id="390" r:id="rId50"/>
    <p:sldId id="391" r:id="rId51"/>
    <p:sldId id="392" r:id="rId52"/>
    <p:sldId id="393" r:id="rId53"/>
    <p:sldId id="394" r:id="rId54"/>
    <p:sldId id="395" r:id="rId55"/>
    <p:sldId id="396" r:id="rId56"/>
    <p:sldId id="397" r:id="rId57"/>
    <p:sldId id="398" r:id="rId58"/>
    <p:sldId id="399" r:id="rId59"/>
    <p:sldId id="400" r:id="rId60"/>
    <p:sldId id="401" r:id="rId61"/>
    <p:sldId id="402" r:id="rId62"/>
    <p:sldId id="403" r:id="rId63"/>
    <p:sldId id="408" r:id="rId64"/>
    <p:sldId id="409" r:id="rId65"/>
    <p:sldId id="410" r:id="rId66"/>
    <p:sldId id="411" r:id="rId67"/>
    <p:sldId id="412" r:id="rId68"/>
    <p:sldId id="413" r:id="rId69"/>
    <p:sldId id="414" r:id="rId70"/>
    <p:sldId id="415" r:id="rId71"/>
    <p:sldId id="416" r:id="rId72"/>
    <p:sldId id="419" r:id="rId73"/>
    <p:sldId id="418" r:id="rId74"/>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ry" initials="H" lastIdx="5" clrIdx="0">
    <p:extLst>
      <p:ext uri="{19B8F6BF-5375-455C-9EA6-DF929625EA0E}">
        <p15:presenceInfo xmlns:p15="http://schemas.microsoft.com/office/powerpoint/2012/main" userId="Harr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7" d="100"/>
          <a:sy n="67" d="100"/>
        </p:scale>
        <p:origin x="77" y="4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13T16:15:44.549" idx="1">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7-13T16:17:59.017" idx="2">
    <p:pos x="10" y="10"/>
    <p:text>FRU存在EEPROM、SDR放在SPIFlash</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7-13T16:22:29.832" idx="3">
    <p:pos x="10" y="10"/>
    <p:text>SOL：intel-LPC-BMCsuperIO作为sys serial，和LAN直连；</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7-13T16:45:50.325" idx="4">
    <p:pos x="10" y="10"/>
    <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7-13T17:03:28.790" idx="5">
    <p:pos x="10" y="10"/>
    <p:text>隐藏功能1.波特率1200     2.输入. 3.波特率115200</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41517D04-AB94-4AA0-9AC8-D210C6F73BDE}" type="datetimeFigureOut">
              <a:rPr lang="zh-CN" altLang="en-US" smtClean="0"/>
              <a:t>2022/7/18</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903C5A3C-1456-410D-823E-FA9C9E2EA882}" type="slidenum">
              <a:rPr lang="zh-CN" altLang="en-US" smtClean="0"/>
              <a:t>‹#›</a:t>
            </a:fld>
            <a:endParaRPr lang="zh-CN" altLang="en-US"/>
          </a:p>
        </p:txBody>
      </p:sp>
    </p:spTree>
    <p:extLst>
      <p:ext uri="{BB962C8B-B14F-4D97-AF65-F5344CB8AC3E}">
        <p14:creationId xmlns:p14="http://schemas.microsoft.com/office/powerpoint/2010/main" val="3748984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15</a:t>
            </a:fld>
            <a:endParaRPr lang="zh-CN" altLang="en-US"/>
          </a:p>
        </p:txBody>
      </p:sp>
    </p:spTree>
    <p:extLst>
      <p:ext uri="{BB962C8B-B14F-4D97-AF65-F5344CB8AC3E}">
        <p14:creationId xmlns:p14="http://schemas.microsoft.com/office/powerpoint/2010/main" val="3879873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24</a:t>
            </a:fld>
            <a:endParaRPr lang="zh-CN" altLang="en-US"/>
          </a:p>
        </p:txBody>
      </p:sp>
    </p:spTree>
    <p:extLst>
      <p:ext uri="{BB962C8B-B14F-4D97-AF65-F5344CB8AC3E}">
        <p14:creationId xmlns:p14="http://schemas.microsoft.com/office/powerpoint/2010/main" val="2792113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25</a:t>
            </a:fld>
            <a:endParaRPr lang="zh-CN" altLang="en-US"/>
          </a:p>
        </p:txBody>
      </p:sp>
    </p:spTree>
    <p:extLst>
      <p:ext uri="{BB962C8B-B14F-4D97-AF65-F5344CB8AC3E}">
        <p14:creationId xmlns:p14="http://schemas.microsoft.com/office/powerpoint/2010/main" val="1561265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LPC direct to GPIO step3</a:t>
            </a:r>
            <a:r>
              <a:rPr lang="zh-CN" altLang="en-US" dirty="0"/>
              <a:t>是需要</a:t>
            </a:r>
            <a:r>
              <a:rPr lang="en-US" altLang="zh-CN" dirty="0"/>
              <a:t>BIOS</a:t>
            </a:r>
            <a:r>
              <a:rPr lang="zh-CN" altLang="en-US" dirty="0"/>
              <a:t>去完成</a:t>
            </a:r>
            <a:endParaRPr lang="en-US" altLang="zh-CN"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26</a:t>
            </a:fld>
            <a:endParaRPr lang="zh-CN" altLang="en-US"/>
          </a:p>
        </p:txBody>
      </p:sp>
    </p:spTree>
    <p:extLst>
      <p:ext uri="{BB962C8B-B14F-4D97-AF65-F5344CB8AC3E}">
        <p14:creationId xmlns:p14="http://schemas.microsoft.com/office/powerpoint/2010/main" val="340727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LPC direct to GPIO step3</a:t>
            </a:r>
            <a:r>
              <a:rPr lang="zh-CN" altLang="en-US" dirty="0"/>
              <a:t>是需要</a:t>
            </a:r>
            <a:r>
              <a:rPr lang="en-US" altLang="zh-CN" dirty="0"/>
              <a:t>BIOS</a:t>
            </a:r>
            <a:r>
              <a:rPr lang="zh-CN" altLang="en-US" dirty="0"/>
              <a:t>去完成</a:t>
            </a:r>
            <a:endParaRPr lang="en-US" altLang="zh-CN"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27</a:t>
            </a:fld>
            <a:endParaRPr lang="zh-CN" altLang="en-US"/>
          </a:p>
        </p:txBody>
      </p:sp>
    </p:spTree>
    <p:extLst>
      <p:ext uri="{BB962C8B-B14F-4D97-AF65-F5344CB8AC3E}">
        <p14:creationId xmlns:p14="http://schemas.microsoft.com/office/powerpoint/2010/main" val="340727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28</a:t>
            </a:fld>
            <a:endParaRPr lang="zh-CN" altLang="en-US"/>
          </a:p>
        </p:txBody>
      </p:sp>
    </p:spTree>
    <p:extLst>
      <p:ext uri="{BB962C8B-B14F-4D97-AF65-F5344CB8AC3E}">
        <p14:creationId xmlns:p14="http://schemas.microsoft.com/office/powerpoint/2010/main" val="2602031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29</a:t>
            </a:fld>
            <a:endParaRPr lang="zh-CN" altLang="en-US"/>
          </a:p>
        </p:txBody>
      </p:sp>
    </p:spTree>
    <p:extLst>
      <p:ext uri="{BB962C8B-B14F-4D97-AF65-F5344CB8AC3E}">
        <p14:creationId xmlns:p14="http://schemas.microsoft.com/office/powerpoint/2010/main" val="1918061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30</a:t>
            </a:fld>
            <a:endParaRPr lang="zh-CN" altLang="en-US"/>
          </a:p>
        </p:txBody>
      </p:sp>
    </p:spTree>
    <p:extLst>
      <p:ext uri="{BB962C8B-B14F-4D97-AF65-F5344CB8AC3E}">
        <p14:creationId xmlns:p14="http://schemas.microsoft.com/office/powerpoint/2010/main" val="1895942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31</a:t>
            </a:fld>
            <a:endParaRPr lang="zh-CN" altLang="en-US"/>
          </a:p>
        </p:txBody>
      </p:sp>
    </p:spTree>
    <p:extLst>
      <p:ext uri="{BB962C8B-B14F-4D97-AF65-F5344CB8AC3E}">
        <p14:creationId xmlns:p14="http://schemas.microsoft.com/office/powerpoint/2010/main" val="1200855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32</a:t>
            </a:fld>
            <a:endParaRPr lang="zh-CN" altLang="en-US"/>
          </a:p>
        </p:txBody>
      </p:sp>
    </p:spTree>
    <p:extLst>
      <p:ext uri="{BB962C8B-B14F-4D97-AF65-F5344CB8AC3E}">
        <p14:creationId xmlns:p14="http://schemas.microsoft.com/office/powerpoint/2010/main" val="1933446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33</a:t>
            </a:fld>
            <a:endParaRPr lang="zh-CN" altLang="en-US"/>
          </a:p>
        </p:txBody>
      </p:sp>
    </p:spTree>
    <p:extLst>
      <p:ext uri="{BB962C8B-B14F-4D97-AF65-F5344CB8AC3E}">
        <p14:creationId xmlns:p14="http://schemas.microsoft.com/office/powerpoint/2010/main" val="601958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16</a:t>
            </a:fld>
            <a:endParaRPr lang="zh-CN" altLang="en-US"/>
          </a:p>
        </p:txBody>
      </p:sp>
    </p:spTree>
    <p:extLst>
      <p:ext uri="{BB962C8B-B14F-4D97-AF65-F5344CB8AC3E}">
        <p14:creationId xmlns:p14="http://schemas.microsoft.com/office/powerpoint/2010/main" val="3879873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34</a:t>
            </a:fld>
            <a:endParaRPr lang="zh-CN" altLang="en-US"/>
          </a:p>
        </p:txBody>
      </p:sp>
    </p:spTree>
    <p:extLst>
      <p:ext uri="{BB962C8B-B14F-4D97-AF65-F5344CB8AC3E}">
        <p14:creationId xmlns:p14="http://schemas.microsoft.com/office/powerpoint/2010/main" val="174689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35</a:t>
            </a:fld>
            <a:endParaRPr lang="zh-CN" altLang="en-US"/>
          </a:p>
        </p:txBody>
      </p:sp>
    </p:spTree>
    <p:extLst>
      <p:ext uri="{BB962C8B-B14F-4D97-AF65-F5344CB8AC3E}">
        <p14:creationId xmlns:p14="http://schemas.microsoft.com/office/powerpoint/2010/main" val="174689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36</a:t>
            </a:fld>
            <a:endParaRPr lang="zh-CN" altLang="en-US"/>
          </a:p>
        </p:txBody>
      </p:sp>
    </p:spTree>
    <p:extLst>
      <p:ext uri="{BB962C8B-B14F-4D97-AF65-F5344CB8AC3E}">
        <p14:creationId xmlns:p14="http://schemas.microsoft.com/office/powerpoint/2010/main" val="174689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37</a:t>
            </a:fld>
            <a:endParaRPr lang="zh-CN" altLang="en-US"/>
          </a:p>
        </p:txBody>
      </p:sp>
    </p:spTree>
    <p:extLst>
      <p:ext uri="{BB962C8B-B14F-4D97-AF65-F5344CB8AC3E}">
        <p14:creationId xmlns:p14="http://schemas.microsoft.com/office/powerpoint/2010/main" val="3143148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38</a:t>
            </a:fld>
            <a:endParaRPr lang="zh-CN" altLang="en-US"/>
          </a:p>
        </p:txBody>
      </p:sp>
    </p:spTree>
    <p:extLst>
      <p:ext uri="{BB962C8B-B14F-4D97-AF65-F5344CB8AC3E}">
        <p14:creationId xmlns:p14="http://schemas.microsoft.com/office/powerpoint/2010/main" val="1992407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39</a:t>
            </a:fld>
            <a:endParaRPr lang="zh-CN" altLang="en-US"/>
          </a:p>
        </p:txBody>
      </p:sp>
    </p:spTree>
    <p:extLst>
      <p:ext uri="{BB962C8B-B14F-4D97-AF65-F5344CB8AC3E}">
        <p14:creationId xmlns:p14="http://schemas.microsoft.com/office/powerpoint/2010/main" val="1109979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40</a:t>
            </a:fld>
            <a:endParaRPr lang="zh-CN" altLang="en-US"/>
          </a:p>
        </p:txBody>
      </p:sp>
    </p:spTree>
    <p:extLst>
      <p:ext uri="{BB962C8B-B14F-4D97-AF65-F5344CB8AC3E}">
        <p14:creationId xmlns:p14="http://schemas.microsoft.com/office/powerpoint/2010/main" val="3485733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41</a:t>
            </a:fld>
            <a:endParaRPr lang="zh-CN" altLang="en-US"/>
          </a:p>
        </p:txBody>
      </p:sp>
    </p:spTree>
    <p:extLst>
      <p:ext uri="{BB962C8B-B14F-4D97-AF65-F5344CB8AC3E}">
        <p14:creationId xmlns:p14="http://schemas.microsoft.com/office/powerpoint/2010/main" val="3485733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42</a:t>
            </a:fld>
            <a:endParaRPr lang="zh-CN" altLang="en-US"/>
          </a:p>
        </p:txBody>
      </p:sp>
    </p:spTree>
    <p:extLst>
      <p:ext uri="{BB962C8B-B14F-4D97-AF65-F5344CB8AC3E}">
        <p14:creationId xmlns:p14="http://schemas.microsoft.com/office/powerpoint/2010/main" val="3485733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17</a:t>
            </a:fld>
            <a:endParaRPr lang="zh-CN" altLang="en-US"/>
          </a:p>
        </p:txBody>
      </p:sp>
    </p:spTree>
    <p:extLst>
      <p:ext uri="{BB962C8B-B14F-4D97-AF65-F5344CB8AC3E}">
        <p14:creationId xmlns:p14="http://schemas.microsoft.com/office/powerpoint/2010/main" val="3879873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18</a:t>
            </a:fld>
            <a:endParaRPr lang="zh-CN" altLang="en-US"/>
          </a:p>
        </p:txBody>
      </p:sp>
    </p:spTree>
    <p:extLst>
      <p:ext uri="{BB962C8B-B14F-4D97-AF65-F5344CB8AC3E}">
        <p14:creationId xmlns:p14="http://schemas.microsoft.com/office/powerpoint/2010/main" val="4068767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19</a:t>
            </a:fld>
            <a:endParaRPr lang="zh-CN" altLang="en-US"/>
          </a:p>
        </p:txBody>
      </p:sp>
    </p:spTree>
    <p:extLst>
      <p:ext uri="{BB962C8B-B14F-4D97-AF65-F5344CB8AC3E}">
        <p14:creationId xmlns:p14="http://schemas.microsoft.com/office/powerpoint/2010/main" val="3135998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20</a:t>
            </a:fld>
            <a:endParaRPr lang="zh-CN" altLang="en-US"/>
          </a:p>
        </p:txBody>
      </p:sp>
    </p:spTree>
    <p:extLst>
      <p:ext uri="{BB962C8B-B14F-4D97-AF65-F5344CB8AC3E}">
        <p14:creationId xmlns:p14="http://schemas.microsoft.com/office/powerpoint/2010/main" val="577650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21</a:t>
            </a:fld>
            <a:endParaRPr lang="zh-CN" altLang="en-US"/>
          </a:p>
        </p:txBody>
      </p:sp>
    </p:spTree>
    <p:extLst>
      <p:ext uri="{BB962C8B-B14F-4D97-AF65-F5344CB8AC3E}">
        <p14:creationId xmlns:p14="http://schemas.microsoft.com/office/powerpoint/2010/main" val="4182425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22</a:t>
            </a:fld>
            <a:endParaRPr lang="zh-CN" altLang="en-US"/>
          </a:p>
        </p:txBody>
      </p:sp>
    </p:spTree>
    <p:extLst>
      <p:ext uri="{BB962C8B-B14F-4D97-AF65-F5344CB8AC3E}">
        <p14:creationId xmlns:p14="http://schemas.microsoft.com/office/powerpoint/2010/main" val="4182425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7C96D9-4D4F-4265-8F02-21631B019730}" type="slidenum">
              <a:rPr lang="zh-CN" altLang="en-US" smtClean="0"/>
              <a:t>23</a:t>
            </a:fld>
            <a:endParaRPr lang="zh-CN" altLang="en-US"/>
          </a:p>
        </p:txBody>
      </p:sp>
    </p:spTree>
    <p:extLst>
      <p:ext uri="{BB962C8B-B14F-4D97-AF65-F5344CB8AC3E}">
        <p14:creationId xmlns:p14="http://schemas.microsoft.com/office/powerpoint/2010/main" val="3415701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122680"/>
            <a:ext cx="105156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838200" y="3602355"/>
            <a:ext cx="10515600" cy="1655445"/>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27025"/>
            <a:ext cx="10515600" cy="5850255"/>
          </a:xfrm>
        </p:spPr>
        <p:txBody>
          <a:bodyPr/>
          <a:lstStyle>
            <a:lvl2pPr>
              <a:defRPr/>
            </a:lvl2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2022/7/18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2">
    <p:bg>
      <p:bgPr>
        <a:blipFill dpi="0" rotWithShape="1">
          <a:blip r:embed="rId2" cstate="screen"/>
          <a:srcRect/>
          <a:stretch>
            <a:fillRect/>
          </a:stretch>
        </a:blipFill>
        <a:effectLst/>
      </p:bgPr>
    </p:bg>
    <p:spTree>
      <p:nvGrpSpPr>
        <p:cNvPr id="1" name=""/>
        <p:cNvGrpSpPr/>
        <p:nvPr/>
      </p:nvGrpSpPr>
      <p:grpSpPr>
        <a:xfrm>
          <a:off x="0" y="0"/>
          <a:ext cx="0" cy="0"/>
          <a:chOff x="0" y="0"/>
          <a:chExt cx="0" cy="0"/>
        </a:xfrm>
      </p:grpSpPr>
      <p:sp>
        <p:nvSpPr>
          <p:cNvPr id="6" name="文本占位符 7"/>
          <p:cNvSpPr>
            <a:spLocks noGrp="1"/>
          </p:cNvSpPr>
          <p:nvPr>
            <p:ph type="body" sz="quarter" idx="13" hasCustomPrompt="1"/>
          </p:nvPr>
        </p:nvSpPr>
        <p:spPr>
          <a:xfrm>
            <a:off x="239349" y="164637"/>
            <a:ext cx="9889099" cy="672075"/>
          </a:xfrm>
          <a:prstGeom prst="rect">
            <a:avLst/>
          </a:prstGeom>
        </p:spPr>
        <p:txBody>
          <a:bodyPr/>
          <a:lstStyle>
            <a:lvl1pPr>
              <a:buNone/>
              <a:defRPr sz="3735" b="1">
                <a:solidFill>
                  <a:schemeClr val="tx1">
                    <a:lumMod val="65000"/>
                    <a:lumOff val="35000"/>
                  </a:schemeClr>
                </a:solidFill>
                <a:latin typeface="微软雅黑" panose="020B0503020204020204" charset="-122"/>
                <a:ea typeface="微软雅黑" panose="020B0503020204020204" charset="-122"/>
              </a:defRPr>
            </a:lvl1pPr>
          </a:lstStyle>
          <a:p>
            <a:pPr lvl="0"/>
            <a:r>
              <a:rPr lang="zh-CN" altLang="en-US" dirty="0"/>
              <a:t>单击此处编辑小标题</a:t>
            </a:r>
          </a:p>
        </p:txBody>
      </p:sp>
      <p:sp>
        <p:nvSpPr>
          <p:cNvPr id="4" name="矩形 3"/>
          <p:cNvSpPr/>
          <p:nvPr userDrawn="1"/>
        </p:nvSpPr>
        <p:spPr>
          <a:xfrm>
            <a:off x="0" y="164637"/>
            <a:ext cx="143339" cy="627739"/>
          </a:xfrm>
          <a:prstGeom prst="rect">
            <a:avLst/>
          </a:prstGeom>
          <a:solidFill>
            <a:srgbClr val="AD2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内容占位符 2"/>
          <p:cNvSpPr>
            <a:spLocks noGrp="1"/>
          </p:cNvSpPr>
          <p:nvPr>
            <p:ph sz="quarter" idx="14" hasCustomPrompt="1"/>
          </p:nvPr>
        </p:nvSpPr>
        <p:spPr>
          <a:xfrm>
            <a:off x="815413" y="1412776"/>
            <a:ext cx="10515600" cy="4667249"/>
          </a:xfrm>
          <a:prstGeom prst="rect">
            <a:avLst/>
          </a:prstGeom>
        </p:spPr>
        <p:txBody>
          <a:bodyPr/>
          <a:lstStyle>
            <a:lvl1pPr>
              <a:defRPr sz="2135">
                <a:solidFill>
                  <a:schemeClr val="tx1">
                    <a:lumMod val="75000"/>
                    <a:lumOff val="25000"/>
                  </a:schemeClr>
                </a:solidFill>
              </a:defRPr>
            </a:lvl1pPr>
            <a:lvl2pPr>
              <a:defRPr sz="2135">
                <a:solidFill>
                  <a:schemeClr val="tx1">
                    <a:lumMod val="75000"/>
                    <a:lumOff val="25000"/>
                  </a:schemeClr>
                </a:solidFill>
              </a:defRPr>
            </a:lvl2pPr>
            <a:lvl3pPr>
              <a:defRPr sz="2135">
                <a:solidFill>
                  <a:schemeClr val="tx1">
                    <a:lumMod val="75000"/>
                    <a:lumOff val="25000"/>
                  </a:schemeClr>
                </a:solidFill>
              </a:defRPr>
            </a:lvl3pPr>
            <a:lvl4pPr>
              <a:defRPr sz="2135">
                <a:solidFill>
                  <a:schemeClr val="tx1">
                    <a:lumMod val="75000"/>
                    <a:lumOff val="25000"/>
                  </a:schemeClr>
                </a:solidFill>
              </a:defRPr>
            </a:lvl4pPr>
            <a:lvl5pPr>
              <a:defRPr sz="2135">
                <a:solidFill>
                  <a:schemeClr val="tx1">
                    <a:lumMod val="75000"/>
                    <a:lumOff val="25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
    <p:bg>
      <p:bgPr>
        <a:blipFill dpi="0" rotWithShape="1">
          <a:blip r:embed="rId2" cstate="screen"/>
          <a:srcRect/>
          <a:stretch>
            <a:fillRect/>
          </a:stretch>
        </a:blipFill>
        <a:effectLst/>
      </p:bgPr>
    </p:bg>
    <p:spTree>
      <p:nvGrpSpPr>
        <p:cNvPr id="1" name=""/>
        <p:cNvGrpSpPr/>
        <p:nvPr/>
      </p:nvGrpSpPr>
      <p:grpSpPr>
        <a:xfrm>
          <a:off x="0" y="0"/>
          <a:ext cx="0" cy="0"/>
          <a:chOff x="0" y="0"/>
          <a:chExt cx="0" cy="0"/>
        </a:xfrm>
      </p:grpSpPr>
      <p:sp>
        <p:nvSpPr>
          <p:cNvPr id="4" name="文本占位符 7"/>
          <p:cNvSpPr>
            <a:spLocks noGrp="1"/>
          </p:cNvSpPr>
          <p:nvPr>
            <p:ph type="body" sz="quarter" idx="13" hasCustomPrompt="1"/>
          </p:nvPr>
        </p:nvSpPr>
        <p:spPr>
          <a:xfrm>
            <a:off x="239349" y="164637"/>
            <a:ext cx="10081120" cy="627739"/>
          </a:xfrm>
          <a:prstGeom prst="rect">
            <a:avLst/>
          </a:prstGeom>
        </p:spPr>
        <p:txBody>
          <a:bodyPr/>
          <a:lstStyle>
            <a:lvl1pPr>
              <a:buNone/>
              <a:defRPr sz="3735" b="1">
                <a:solidFill>
                  <a:schemeClr val="tx1">
                    <a:lumMod val="65000"/>
                    <a:lumOff val="35000"/>
                  </a:schemeClr>
                </a:solidFill>
                <a:latin typeface="微软雅黑" panose="020B0503020204020204" charset="-122"/>
                <a:ea typeface="微软雅黑" panose="020B0503020204020204" charset="-122"/>
              </a:defRPr>
            </a:lvl1pPr>
          </a:lstStyle>
          <a:p>
            <a:pPr lvl="0"/>
            <a:r>
              <a:rPr lang="zh-CN" altLang="en-US" dirty="0"/>
              <a:t>单击此处编辑小标题</a:t>
            </a:r>
          </a:p>
        </p:txBody>
      </p:sp>
      <p:sp>
        <p:nvSpPr>
          <p:cNvPr id="5" name="矩形 4"/>
          <p:cNvSpPr/>
          <p:nvPr userDrawn="1"/>
        </p:nvSpPr>
        <p:spPr>
          <a:xfrm>
            <a:off x="0" y="164637"/>
            <a:ext cx="143339" cy="627739"/>
          </a:xfrm>
          <a:prstGeom prst="rect">
            <a:avLst/>
          </a:prstGeom>
          <a:solidFill>
            <a:srgbClr val="AD2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文本占位符 3"/>
          <p:cNvSpPr>
            <a:spLocks noGrp="1"/>
          </p:cNvSpPr>
          <p:nvPr>
            <p:ph type="body" sz="quarter" idx="12"/>
          </p:nvPr>
        </p:nvSpPr>
        <p:spPr>
          <a:xfrm>
            <a:off x="3477817" y="1439945"/>
            <a:ext cx="5791199" cy="54461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a:solidFill>
                  <a:schemeClr val="bg1"/>
                </a:solidFill>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marL="342900" marR="0" lvl="0" indent="-342900" algn="l" defTabSz="9144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22" name="文本占位符 3"/>
          <p:cNvSpPr>
            <a:spLocks noGrp="1"/>
          </p:cNvSpPr>
          <p:nvPr>
            <p:ph type="body" sz="quarter" idx="14"/>
          </p:nvPr>
        </p:nvSpPr>
        <p:spPr>
          <a:xfrm>
            <a:off x="3477817" y="2331327"/>
            <a:ext cx="5791199" cy="53159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a:solidFill>
                  <a:schemeClr val="bg1"/>
                </a:solidFill>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marL="342900" marR="0" lvl="0" indent="-342900" algn="l" defTabSz="9144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23" name="文本占位符 3"/>
          <p:cNvSpPr>
            <a:spLocks noGrp="1"/>
          </p:cNvSpPr>
          <p:nvPr>
            <p:ph type="body" sz="quarter" idx="15"/>
          </p:nvPr>
        </p:nvSpPr>
        <p:spPr>
          <a:xfrm>
            <a:off x="3477817" y="3222711"/>
            <a:ext cx="5791199" cy="54461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a:solidFill>
                  <a:schemeClr val="bg1"/>
                </a:solidFill>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marL="342900" marR="0" lvl="0" indent="-342900" algn="l" defTabSz="9144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24" name="文本占位符 3"/>
          <p:cNvSpPr>
            <a:spLocks noGrp="1"/>
          </p:cNvSpPr>
          <p:nvPr>
            <p:ph type="body" sz="quarter" idx="16"/>
          </p:nvPr>
        </p:nvSpPr>
        <p:spPr>
          <a:xfrm>
            <a:off x="3477816" y="4114093"/>
            <a:ext cx="5791199" cy="54461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a:solidFill>
                  <a:schemeClr val="bg1"/>
                </a:solidFill>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marL="342900" marR="0" lvl="0" indent="-342900" algn="l" defTabSz="9144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25" name="文本占位符 3"/>
          <p:cNvSpPr>
            <a:spLocks noGrp="1"/>
          </p:cNvSpPr>
          <p:nvPr>
            <p:ph type="body" sz="quarter" idx="17"/>
          </p:nvPr>
        </p:nvSpPr>
        <p:spPr>
          <a:xfrm>
            <a:off x="3477816" y="5005475"/>
            <a:ext cx="5791199" cy="544615"/>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a:solidFill>
                  <a:schemeClr val="bg1"/>
                </a:solidFill>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marL="342900" marR="0" lvl="0" indent="-342900" algn="l" defTabSz="914400" rtl="0" eaLnBrk="1" fontAlgn="auto" latinLnBrk="0" hangingPunct="1">
              <a:lnSpc>
                <a:spcPct val="100000"/>
              </a:lnSpc>
              <a:spcBef>
                <a:spcPct val="20000"/>
              </a:spcBef>
              <a:spcAft>
                <a:spcPts val="0"/>
              </a:spcAft>
              <a:buClrTx/>
              <a:buSzTx/>
              <a:defRPr/>
            </a:pPr>
            <a:r>
              <a:rPr lang="zh-CN" altLang="en-US" dirty="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cstate="screen"/>
          <a:srcRect/>
          <a:stretch>
            <a:fillRect/>
          </a:stretch>
        </a:blipFill>
        <a:effectLst/>
      </p:bgPr>
    </p:bg>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31585" y="1758269"/>
            <a:ext cx="9792228" cy="830997"/>
          </a:xfrm>
          <a:prstGeom prst="rect">
            <a:avLst/>
          </a:prstGeom>
        </p:spPr>
        <p:txBody>
          <a:bodyPr/>
          <a:lstStyle>
            <a:lvl1pPr marL="0" indent="0" algn="l" defTabSz="914400" rtl="0" eaLnBrk="1" fontAlgn="auto" latinLnBrk="0" hangingPunct="1">
              <a:spcBef>
                <a:spcPts val="0"/>
              </a:spcBef>
              <a:spcAft>
                <a:spcPts val="0"/>
              </a:spcAft>
              <a:buNone/>
              <a:defRPr lang="zh-CN" altLang="en-US" sz="5335" b="1" kern="1200" dirty="0">
                <a:solidFill>
                  <a:schemeClr val="bg1"/>
                </a:solidFill>
                <a:effectLst/>
                <a:latin typeface="微软雅黑" panose="020B0503020204020204" charset="-122"/>
                <a:ea typeface="微软雅黑" panose="020B0503020204020204" charset="-122"/>
                <a:cs typeface="+mn-cs"/>
              </a:defRPr>
            </a:lvl1pPr>
          </a:lstStyle>
          <a:p>
            <a:pPr lvl="0"/>
            <a:r>
              <a:rPr lang="zh-CN" altLang="en-US" dirty="0"/>
              <a:t>单击此处编辑主标题</a:t>
            </a:r>
          </a:p>
        </p:txBody>
      </p:sp>
      <p:sp>
        <p:nvSpPr>
          <p:cNvPr id="20" name="文本占位符 19"/>
          <p:cNvSpPr>
            <a:spLocks noGrp="1"/>
          </p:cNvSpPr>
          <p:nvPr>
            <p:ph type="body" sz="quarter" idx="12" hasCustomPrompt="1"/>
          </p:nvPr>
        </p:nvSpPr>
        <p:spPr>
          <a:xfrm>
            <a:off x="9122443" y="5157193"/>
            <a:ext cx="2688597" cy="1056117"/>
          </a:xfrm>
          <a:prstGeom prst="rect">
            <a:avLst/>
          </a:prstGeom>
        </p:spPr>
        <p:txBody>
          <a:bodyPr/>
          <a:lstStyle>
            <a:lvl1pPr marL="0" indent="0" algn="l">
              <a:buNone/>
              <a:defRPr sz="2135">
                <a:solidFill>
                  <a:srgbClr val="FFFFFF"/>
                </a:solidFill>
                <a:latin typeface="微软雅黑" panose="020B0503020204020204" charset="-122"/>
                <a:ea typeface="微软雅黑" panose="020B0503020204020204" charset="-122"/>
              </a:defRPr>
            </a:lvl1pPr>
          </a:lstStyle>
          <a:p>
            <a:pPr lvl="0"/>
            <a:r>
              <a:rPr lang="zh-CN" altLang="en-US" dirty="0"/>
              <a:t>撰写部门及人员</a:t>
            </a:r>
            <a:endParaRPr lang="en-US" altLang="zh-CN" dirty="0"/>
          </a:p>
          <a:p>
            <a:pPr lvl="0"/>
            <a:r>
              <a:rPr lang="en-US" altLang="zh-CN" dirty="0"/>
              <a:t>2017/4/1</a:t>
            </a:r>
            <a:endParaRPr lang="zh-CN" altLang="en-US" dirty="0"/>
          </a:p>
        </p:txBody>
      </p:sp>
      <p:sp>
        <p:nvSpPr>
          <p:cNvPr id="4" name="矩形 3"/>
          <p:cNvSpPr/>
          <p:nvPr userDrawn="1"/>
        </p:nvSpPr>
        <p:spPr>
          <a:xfrm>
            <a:off x="0" y="1758269"/>
            <a:ext cx="143339" cy="830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
    <p:bg>
      <p:bgPr>
        <a:blipFill dpi="0" rotWithShape="1">
          <a:blip r:embed="rId2" cstate="screen"/>
          <a:srcRect/>
          <a:stretch>
            <a:fillRect/>
          </a:stretch>
        </a:blipFill>
        <a:effectLst/>
      </p:bgPr>
    </p:bg>
    <p:spTree>
      <p:nvGrpSpPr>
        <p:cNvPr id="1" name=""/>
        <p:cNvGrpSpPr/>
        <p:nvPr/>
      </p:nvGrpSpPr>
      <p:grpSpPr>
        <a:xfrm>
          <a:off x="0" y="0"/>
          <a:ext cx="0" cy="0"/>
          <a:chOff x="0" y="0"/>
          <a:chExt cx="0" cy="0"/>
        </a:xfrm>
      </p:grpSpPr>
      <p:sp>
        <p:nvSpPr>
          <p:cNvPr id="4" name="文本占位符 7"/>
          <p:cNvSpPr>
            <a:spLocks noGrp="1"/>
          </p:cNvSpPr>
          <p:nvPr>
            <p:ph type="body" sz="quarter" idx="13" hasCustomPrompt="1"/>
          </p:nvPr>
        </p:nvSpPr>
        <p:spPr>
          <a:xfrm>
            <a:off x="239349" y="164637"/>
            <a:ext cx="10081120" cy="627739"/>
          </a:xfrm>
          <a:prstGeom prst="rect">
            <a:avLst/>
          </a:prstGeom>
        </p:spPr>
        <p:txBody>
          <a:bodyPr/>
          <a:lstStyle>
            <a:lvl1pPr>
              <a:buNone/>
              <a:defRPr sz="3735" b="1">
                <a:solidFill>
                  <a:schemeClr val="tx1">
                    <a:lumMod val="65000"/>
                    <a:lumOff val="35000"/>
                  </a:schemeClr>
                </a:solidFill>
                <a:latin typeface="微软雅黑" panose="020B0503020204020204" charset="-122"/>
                <a:ea typeface="微软雅黑" panose="020B0503020204020204" charset="-122"/>
              </a:defRPr>
            </a:lvl1pPr>
          </a:lstStyle>
          <a:p>
            <a:pPr lvl="0"/>
            <a:r>
              <a:rPr lang="zh-CN" altLang="en-US" dirty="0"/>
              <a:t>单击此处编辑小标题</a:t>
            </a:r>
          </a:p>
        </p:txBody>
      </p:sp>
      <p:sp>
        <p:nvSpPr>
          <p:cNvPr id="5" name="矩形 4"/>
          <p:cNvSpPr/>
          <p:nvPr userDrawn="1"/>
        </p:nvSpPr>
        <p:spPr>
          <a:xfrm>
            <a:off x="0" y="164637"/>
            <a:ext cx="143339" cy="627739"/>
          </a:xfrm>
          <a:prstGeom prst="rect">
            <a:avLst/>
          </a:prstGeom>
          <a:solidFill>
            <a:srgbClr val="AD2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文本占位符 3"/>
          <p:cNvSpPr>
            <a:spLocks noGrp="1"/>
          </p:cNvSpPr>
          <p:nvPr>
            <p:ph type="body" sz="quarter" idx="12"/>
          </p:nvPr>
        </p:nvSpPr>
        <p:spPr>
          <a:xfrm>
            <a:off x="3477817" y="1439945"/>
            <a:ext cx="5791199" cy="54461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a:solidFill>
                  <a:schemeClr val="bg1"/>
                </a:solidFill>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marL="342900" marR="0" lvl="0" indent="-342900" algn="l" defTabSz="9144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22" name="文本占位符 3"/>
          <p:cNvSpPr>
            <a:spLocks noGrp="1"/>
          </p:cNvSpPr>
          <p:nvPr>
            <p:ph type="body" sz="quarter" idx="14"/>
          </p:nvPr>
        </p:nvSpPr>
        <p:spPr>
          <a:xfrm>
            <a:off x="3477817" y="2331327"/>
            <a:ext cx="5791199" cy="53159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a:solidFill>
                  <a:schemeClr val="bg1"/>
                </a:solidFill>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marL="342900" marR="0" lvl="0" indent="-342900" algn="l" defTabSz="9144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23" name="文本占位符 3"/>
          <p:cNvSpPr>
            <a:spLocks noGrp="1"/>
          </p:cNvSpPr>
          <p:nvPr>
            <p:ph type="body" sz="quarter" idx="15"/>
          </p:nvPr>
        </p:nvSpPr>
        <p:spPr>
          <a:xfrm>
            <a:off x="3477817" y="3222711"/>
            <a:ext cx="5791199" cy="54461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a:solidFill>
                  <a:schemeClr val="bg1"/>
                </a:solidFill>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marL="342900" marR="0" lvl="0" indent="-342900" algn="l" defTabSz="9144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24" name="文本占位符 3"/>
          <p:cNvSpPr>
            <a:spLocks noGrp="1"/>
          </p:cNvSpPr>
          <p:nvPr>
            <p:ph type="body" sz="quarter" idx="16"/>
          </p:nvPr>
        </p:nvSpPr>
        <p:spPr>
          <a:xfrm>
            <a:off x="3477816" y="4114093"/>
            <a:ext cx="5791199" cy="54461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a:solidFill>
                  <a:schemeClr val="bg1"/>
                </a:solidFill>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marL="342900" marR="0" lvl="0" indent="-342900" algn="l" defTabSz="9144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25" name="文本占位符 3"/>
          <p:cNvSpPr>
            <a:spLocks noGrp="1"/>
          </p:cNvSpPr>
          <p:nvPr>
            <p:ph type="body" sz="quarter" idx="17"/>
          </p:nvPr>
        </p:nvSpPr>
        <p:spPr>
          <a:xfrm>
            <a:off x="3477816" y="5005475"/>
            <a:ext cx="5791199" cy="544615"/>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a:solidFill>
                  <a:schemeClr val="bg1"/>
                </a:solidFill>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marL="342900" marR="0" lvl="0" indent="-342900" algn="l" defTabSz="914400" rtl="0" eaLnBrk="1" fontAlgn="auto" latinLnBrk="0" hangingPunct="1">
              <a:lnSpc>
                <a:spcPct val="100000"/>
              </a:lnSpc>
              <a:spcBef>
                <a:spcPct val="20000"/>
              </a:spcBef>
              <a:spcAft>
                <a:spcPts val="0"/>
              </a:spcAft>
              <a:buClrTx/>
              <a:buSzTx/>
              <a:defRPr/>
            </a:pPr>
            <a:r>
              <a:rPr lang="zh-CN" altLang="en-US" dirty="0"/>
              <a:t>单击此处编辑母版文本样式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节标题幻灯片">
    <p:bg>
      <p:bgPr>
        <a:blipFill dpi="0" rotWithShape="1">
          <a:blip r:embed="rId2" cstate="screen"/>
          <a:srcRect/>
          <a:stretch>
            <a:fillRect/>
          </a:stretch>
        </a:blipFill>
        <a:effectLst/>
      </p:bgPr>
    </p:bg>
    <p:spTree>
      <p:nvGrpSpPr>
        <p:cNvPr id="1" name=""/>
        <p:cNvGrpSpPr/>
        <p:nvPr/>
      </p:nvGrpSpPr>
      <p:grpSpPr>
        <a:xfrm>
          <a:off x="0" y="0"/>
          <a:ext cx="0" cy="0"/>
          <a:chOff x="0" y="0"/>
          <a:chExt cx="0" cy="0"/>
        </a:xfrm>
      </p:grpSpPr>
      <p:sp>
        <p:nvSpPr>
          <p:cNvPr id="3" name="文本占位符 11"/>
          <p:cNvSpPr>
            <a:spLocks noGrp="1"/>
          </p:cNvSpPr>
          <p:nvPr>
            <p:ph type="body" sz="quarter" idx="11" hasCustomPrompt="1"/>
          </p:nvPr>
        </p:nvSpPr>
        <p:spPr>
          <a:xfrm>
            <a:off x="1295468" y="2756925"/>
            <a:ext cx="9697076" cy="830997"/>
          </a:xfrm>
          <a:prstGeom prst="rect">
            <a:avLst/>
          </a:prstGeom>
        </p:spPr>
        <p:txBody>
          <a:bodyPr/>
          <a:lstStyle>
            <a:lvl1pPr marL="0" indent="0" algn="ctr" defTabSz="914400" rtl="0" eaLnBrk="1" fontAlgn="auto" latinLnBrk="0" hangingPunct="1">
              <a:spcBef>
                <a:spcPts val="0"/>
              </a:spcBef>
              <a:spcAft>
                <a:spcPts val="0"/>
              </a:spcAft>
              <a:buNone/>
              <a:defRPr lang="zh-CN" altLang="en-US" sz="3735" b="1" kern="1200" dirty="0">
                <a:solidFill>
                  <a:schemeClr val="tx1">
                    <a:lumMod val="65000"/>
                    <a:lumOff val="35000"/>
                  </a:schemeClr>
                </a:solidFill>
                <a:effectLst/>
                <a:latin typeface="微软雅黑" panose="020B0503020204020204" charset="-122"/>
                <a:ea typeface="微软雅黑" panose="020B0503020204020204" charset="-122"/>
                <a:cs typeface="+mn-cs"/>
              </a:defRPr>
            </a:lvl1pPr>
          </a:lstStyle>
          <a:p>
            <a:pPr lvl="0"/>
            <a:r>
              <a:rPr lang="zh-CN" altLang="en-US" dirty="0"/>
              <a:t>单击此处编辑节标题</a:t>
            </a:r>
          </a:p>
        </p:txBody>
      </p:sp>
      <p:sp>
        <p:nvSpPr>
          <p:cNvPr id="4" name="文本占位符 3"/>
          <p:cNvSpPr>
            <a:spLocks noGrp="1"/>
          </p:cNvSpPr>
          <p:nvPr>
            <p:ph type="body" sz="quarter" idx="12"/>
          </p:nvPr>
        </p:nvSpPr>
        <p:spPr>
          <a:xfrm>
            <a:off x="4079776" y="4197085"/>
            <a:ext cx="5426207" cy="480053"/>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a:solidFill>
                  <a:schemeClr val="tx1">
                    <a:lumMod val="75000"/>
                    <a:lumOff val="25000"/>
                  </a:schemeClr>
                </a:solidFill>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marL="342900" marR="0" lvl="0" indent="-342900" algn="l" defTabSz="9144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6" name="文本占位符 3"/>
          <p:cNvSpPr>
            <a:spLocks noGrp="1"/>
          </p:cNvSpPr>
          <p:nvPr>
            <p:ph type="body" sz="quarter" idx="13"/>
          </p:nvPr>
        </p:nvSpPr>
        <p:spPr>
          <a:xfrm>
            <a:off x="4079775" y="4685001"/>
            <a:ext cx="5426207" cy="480053"/>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a:solidFill>
                  <a:schemeClr val="tx1">
                    <a:lumMod val="75000"/>
                    <a:lumOff val="25000"/>
                  </a:schemeClr>
                </a:solidFill>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marL="342900" marR="0" lvl="0" indent="-342900" algn="l" defTabSz="9144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7" name="文本占位符 3"/>
          <p:cNvSpPr>
            <a:spLocks noGrp="1"/>
          </p:cNvSpPr>
          <p:nvPr>
            <p:ph type="body" sz="quarter" idx="14"/>
          </p:nvPr>
        </p:nvSpPr>
        <p:spPr>
          <a:xfrm>
            <a:off x="4079773" y="5165055"/>
            <a:ext cx="5426207" cy="480053"/>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a:solidFill>
                  <a:schemeClr val="tx1">
                    <a:lumMod val="75000"/>
                    <a:lumOff val="25000"/>
                  </a:schemeClr>
                </a:solidFill>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marL="342900" marR="0" lvl="0" indent="-342900" algn="l" defTabSz="9144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8" name="文本占位符 3"/>
          <p:cNvSpPr>
            <a:spLocks noGrp="1"/>
          </p:cNvSpPr>
          <p:nvPr>
            <p:ph type="body" sz="quarter" idx="15"/>
          </p:nvPr>
        </p:nvSpPr>
        <p:spPr>
          <a:xfrm>
            <a:off x="4079773" y="5645108"/>
            <a:ext cx="5426207" cy="480053"/>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a:solidFill>
                  <a:schemeClr val="tx1">
                    <a:lumMod val="75000"/>
                    <a:lumOff val="25000"/>
                  </a:schemeClr>
                </a:solidFill>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marL="342900" marR="0" lvl="0" indent="-342900" algn="l" defTabSz="914400" rtl="0" eaLnBrk="1" fontAlgn="auto" latinLnBrk="0" hangingPunct="1">
              <a:lnSpc>
                <a:spcPct val="100000"/>
              </a:lnSpc>
              <a:spcBef>
                <a:spcPct val="20000"/>
              </a:spcBef>
              <a:spcAft>
                <a:spcPts val="0"/>
              </a:spcAft>
              <a:buClrTx/>
              <a:buSzTx/>
              <a:defRPr/>
            </a:pPr>
            <a:r>
              <a:rPr lang="zh-CN" altLang="en-US" dirty="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1">
    <p:bg>
      <p:bgPr>
        <a:blipFill dpi="0" rotWithShape="1">
          <a:blip r:embed="rId2" cstate="screen"/>
          <a:srcRect/>
          <a:stretch>
            <a:fillRect/>
          </a:stretch>
        </a:blipFill>
        <a:effectLst/>
      </p:bgPr>
    </p:bg>
    <p:spTree>
      <p:nvGrpSpPr>
        <p:cNvPr id="1" name=""/>
        <p:cNvGrpSpPr/>
        <p:nvPr/>
      </p:nvGrpSpPr>
      <p:grpSpPr>
        <a:xfrm>
          <a:off x="0" y="0"/>
          <a:ext cx="0" cy="0"/>
          <a:chOff x="0" y="0"/>
          <a:chExt cx="0" cy="0"/>
        </a:xfrm>
      </p:grpSpPr>
      <p:sp>
        <p:nvSpPr>
          <p:cNvPr id="8" name="文本占位符 7"/>
          <p:cNvSpPr>
            <a:spLocks noGrp="1"/>
          </p:cNvSpPr>
          <p:nvPr>
            <p:ph type="body" sz="quarter" idx="13" hasCustomPrompt="1"/>
          </p:nvPr>
        </p:nvSpPr>
        <p:spPr>
          <a:xfrm>
            <a:off x="239349" y="164637"/>
            <a:ext cx="10081120" cy="627739"/>
          </a:xfrm>
          <a:prstGeom prst="rect">
            <a:avLst/>
          </a:prstGeom>
        </p:spPr>
        <p:txBody>
          <a:bodyPr/>
          <a:lstStyle>
            <a:lvl1pPr>
              <a:buNone/>
              <a:defRPr sz="3735" b="1">
                <a:solidFill>
                  <a:schemeClr val="tx1">
                    <a:lumMod val="65000"/>
                    <a:lumOff val="35000"/>
                  </a:schemeClr>
                </a:solidFill>
                <a:latin typeface="微软雅黑" panose="020B0503020204020204" charset="-122"/>
                <a:ea typeface="微软雅黑" panose="020B0503020204020204" charset="-122"/>
              </a:defRPr>
            </a:lvl1pPr>
          </a:lstStyle>
          <a:p>
            <a:pPr lvl="0"/>
            <a:r>
              <a:rPr lang="zh-CN" altLang="en-US" dirty="0"/>
              <a:t>单击此处编辑小标题</a:t>
            </a:r>
          </a:p>
        </p:txBody>
      </p:sp>
      <p:sp>
        <p:nvSpPr>
          <p:cNvPr id="4" name="矩形 3"/>
          <p:cNvSpPr/>
          <p:nvPr userDrawn="1"/>
        </p:nvSpPr>
        <p:spPr>
          <a:xfrm>
            <a:off x="0" y="164637"/>
            <a:ext cx="143339" cy="627739"/>
          </a:xfrm>
          <a:prstGeom prst="rect">
            <a:avLst/>
          </a:prstGeom>
          <a:solidFill>
            <a:srgbClr val="AD2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内容占位符 2"/>
          <p:cNvSpPr>
            <a:spLocks noGrp="1"/>
          </p:cNvSpPr>
          <p:nvPr>
            <p:ph sz="quarter" idx="14" hasCustomPrompt="1"/>
          </p:nvPr>
        </p:nvSpPr>
        <p:spPr>
          <a:xfrm>
            <a:off x="815413" y="1412776"/>
            <a:ext cx="10515600" cy="4667249"/>
          </a:xfrm>
          <a:prstGeom prst="rect">
            <a:avLst/>
          </a:prstGeom>
        </p:spPr>
        <p:txBody>
          <a:bodyPr/>
          <a:lstStyle>
            <a:lvl1pPr>
              <a:defRPr sz="2135">
                <a:solidFill>
                  <a:schemeClr val="tx1">
                    <a:lumMod val="75000"/>
                    <a:lumOff val="25000"/>
                  </a:schemeClr>
                </a:solidFill>
              </a:defRPr>
            </a:lvl1pPr>
            <a:lvl2pPr>
              <a:defRPr sz="2135">
                <a:solidFill>
                  <a:schemeClr val="tx1">
                    <a:lumMod val="75000"/>
                    <a:lumOff val="25000"/>
                  </a:schemeClr>
                </a:solidFill>
              </a:defRPr>
            </a:lvl2pPr>
            <a:lvl3pPr>
              <a:defRPr sz="2135">
                <a:solidFill>
                  <a:schemeClr val="tx1">
                    <a:lumMod val="75000"/>
                    <a:lumOff val="25000"/>
                  </a:schemeClr>
                </a:solidFill>
              </a:defRPr>
            </a:lvl3pPr>
            <a:lvl4pPr>
              <a:defRPr sz="2135">
                <a:solidFill>
                  <a:schemeClr val="tx1">
                    <a:lumMod val="75000"/>
                    <a:lumOff val="25000"/>
                  </a:schemeClr>
                </a:solidFill>
              </a:defRPr>
            </a:lvl4pPr>
            <a:lvl5pPr>
              <a:defRPr sz="2135">
                <a:solidFill>
                  <a:schemeClr val="tx1">
                    <a:lumMod val="75000"/>
                    <a:lumOff val="25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2">
    <p:bg>
      <p:bgPr>
        <a:blipFill dpi="0" rotWithShape="1">
          <a:blip r:embed="rId2" cstate="screen"/>
          <a:srcRect/>
          <a:stretch>
            <a:fillRect/>
          </a:stretch>
        </a:blipFill>
        <a:effectLst/>
      </p:bgPr>
    </p:bg>
    <p:spTree>
      <p:nvGrpSpPr>
        <p:cNvPr id="1" name=""/>
        <p:cNvGrpSpPr/>
        <p:nvPr/>
      </p:nvGrpSpPr>
      <p:grpSpPr>
        <a:xfrm>
          <a:off x="0" y="0"/>
          <a:ext cx="0" cy="0"/>
          <a:chOff x="0" y="0"/>
          <a:chExt cx="0" cy="0"/>
        </a:xfrm>
      </p:grpSpPr>
      <p:sp>
        <p:nvSpPr>
          <p:cNvPr id="6" name="文本占位符 7"/>
          <p:cNvSpPr>
            <a:spLocks noGrp="1"/>
          </p:cNvSpPr>
          <p:nvPr>
            <p:ph type="body" sz="quarter" idx="13" hasCustomPrompt="1"/>
          </p:nvPr>
        </p:nvSpPr>
        <p:spPr>
          <a:xfrm>
            <a:off x="239349" y="164637"/>
            <a:ext cx="9889099" cy="672075"/>
          </a:xfrm>
          <a:prstGeom prst="rect">
            <a:avLst/>
          </a:prstGeom>
        </p:spPr>
        <p:txBody>
          <a:bodyPr/>
          <a:lstStyle>
            <a:lvl1pPr>
              <a:buNone/>
              <a:defRPr sz="3735" b="1">
                <a:solidFill>
                  <a:schemeClr val="tx1">
                    <a:lumMod val="65000"/>
                    <a:lumOff val="35000"/>
                  </a:schemeClr>
                </a:solidFill>
                <a:latin typeface="微软雅黑" panose="020B0503020204020204" charset="-122"/>
                <a:ea typeface="微软雅黑" panose="020B0503020204020204" charset="-122"/>
              </a:defRPr>
            </a:lvl1pPr>
          </a:lstStyle>
          <a:p>
            <a:pPr lvl="0"/>
            <a:r>
              <a:rPr lang="zh-CN" altLang="en-US" dirty="0"/>
              <a:t>单击此处编辑小标题</a:t>
            </a:r>
          </a:p>
        </p:txBody>
      </p:sp>
      <p:sp>
        <p:nvSpPr>
          <p:cNvPr id="4" name="矩形 3"/>
          <p:cNvSpPr/>
          <p:nvPr userDrawn="1"/>
        </p:nvSpPr>
        <p:spPr>
          <a:xfrm>
            <a:off x="0" y="164637"/>
            <a:ext cx="143339" cy="627739"/>
          </a:xfrm>
          <a:prstGeom prst="rect">
            <a:avLst/>
          </a:prstGeom>
          <a:solidFill>
            <a:srgbClr val="AD2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内容占位符 2"/>
          <p:cNvSpPr>
            <a:spLocks noGrp="1"/>
          </p:cNvSpPr>
          <p:nvPr>
            <p:ph sz="quarter" idx="14" hasCustomPrompt="1"/>
          </p:nvPr>
        </p:nvSpPr>
        <p:spPr>
          <a:xfrm>
            <a:off x="815413" y="1412776"/>
            <a:ext cx="10515600" cy="4667249"/>
          </a:xfrm>
          <a:prstGeom prst="rect">
            <a:avLst/>
          </a:prstGeom>
        </p:spPr>
        <p:txBody>
          <a:bodyPr/>
          <a:lstStyle>
            <a:lvl1pPr>
              <a:defRPr sz="2135">
                <a:solidFill>
                  <a:schemeClr val="tx1">
                    <a:lumMod val="75000"/>
                    <a:lumOff val="25000"/>
                  </a:schemeClr>
                </a:solidFill>
              </a:defRPr>
            </a:lvl1pPr>
            <a:lvl2pPr>
              <a:defRPr sz="2135">
                <a:solidFill>
                  <a:schemeClr val="tx1">
                    <a:lumMod val="75000"/>
                    <a:lumOff val="25000"/>
                  </a:schemeClr>
                </a:solidFill>
              </a:defRPr>
            </a:lvl2pPr>
            <a:lvl3pPr>
              <a:defRPr sz="2135">
                <a:solidFill>
                  <a:schemeClr val="tx1">
                    <a:lumMod val="75000"/>
                    <a:lumOff val="25000"/>
                  </a:schemeClr>
                </a:solidFill>
              </a:defRPr>
            </a:lvl3pPr>
            <a:lvl4pPr>
              <a:defRPr sz="2135">
                <a:solidFill>
                  <a:schemeClr val="tx1">
                    <a:lumMod val="75000"/>
                    <a:lumOff val="25000"/>
                  </a:schemeClr>
                </a:solidFill>
              </a:defRPr>
            </a:lvl4pPr>
            <a:lvl5pPr>
              <a:defRPr sz="2135">
                <a:solidFill>
                  <a:schemeClr val="tx1">
                    <a:lumMod val="75000"/>
                    <a:lumOff val="25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尾页">
    <p:bg>
      <p:bgPr>
        <a:blipFill dpi="0" rotWithShape="1">
          <a:blip r:embed="rId2" cstate="screen"/>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a:t>单击此处编辑母版标题样式</a:t>
            </a:r>
          </a:p>
        </p:txBody>
      </p:sp>
      <p:sp>
        <p:nvSpPr>
          <p:cNvPr id="3" name="内容占位符 2"/>
          <p:cNvSpPr>
            <a:spLocks noGrp="1"/>
          </p:cNvSpPr>
          <p:nvPr>
            <p:ph idx="1"/>
          </p:nvPr>
        </p:nvSpPr>
        <p:spPr>
          <a:xfrm>
            <a:off x="838200" y="1702435"/>
            <a:ext cx="10515600" cy="4474845"/>
          </a:xfrm>
        </p:spPr>
        <p:txBody>
          <a:bodyPr/>
          <a:lstStyle>
            <a:lvl2pPr>
              <a:defRPr/>
            </a:lvl2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9100"/>
            <a:ext cx="10515600" cy="2781300"/>
          </a:xfrm>
        </p:spPr>
        <p:txBody>
          <a:bodyPr anchor="t" anchorCtr="0"/>
          <a:lstStyle>
            <a:lvl1pPr>
              <a:defRPr sz="4800"/>
            </a:lvl1pPr>
          </a:lstStyle>
          <a:p>
            <a:r>
              <a:rPr lang="zh-CN" altLang="en-US"/>
              <a:t>单击此处编辑母版标题样式</a:t>
            </a:r>
          </a:p>
        </p:txBody>
      </p:sp>
      <p:sp>
        <p:nvSpPr>
          <p:cNvPr id="3" name="文本占位符 2"/>
          <p:cNvSpPr>
            <a:spLocks noGrp="1"/>
          </p:cNvSpPr>
          <p:nvPr>
            <p:ph type="body" idx="1"/>
          </p:nvPr>
        </p:nvSpPr>
        <p:spPr>
          <a:xfrm>
            <a:off x="838200" y="1722120"/>
            <a:ext cx="10515600" cy="1102995"/>
          </a:xfrm>
        </p:spPr>
        <p:txBody>
          <a:bodyPr lIns="144145" anchor="b" anchorCtr="0"/>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800100"/>
          </a:xfrm>
        </p:spPr>
        <p:txBody>
          <a:bodyPr anchor="ctr" anchorCtr="0"/>
          <a:lstStyle>
            <a:lvl1pPr algn="ctr">
              <a:defRPr/>
            </a:lvl1pPr>
          </a:lstStyle>
          <a:p>
            <a:r>
              <a:rPr lang="zh-CN" altLang="en-US"/>
              <a:t>单击此处编辑母版标题样式</a:t>
            </a:r>
          </a:p>
        </p:txBody>
      </p:sp>
      <p:sp>
        <p:nvSpPr>
          <p:cNvPr id="3" name="文本占位符 2"/>
          <p:cNvSpPr>
            <a:spLocks noGrp="1"/>
          </p:cNvSpPr>
          <p:nvPr>
            <p:ph type="body" idx="1"/>
          </p:nvPr>
        </p:nvSpPr>
        <p:spPr>
          <a:xfrm>
            <a:off x="839470" y="1482090"/>
            <a:ext cx="5220970"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838200" y="2368550"/>
            <a:ext cx="5222240" cy="3820795"/>
          </a:xfrm>
        </p:spPr>
        <p:txBody>
          <a:bodyPr/>
          <a:lstStyle>
            <a:lvl1pPr>
              <a:defRPr sz="2800"/>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655" y="1482090"/>
            <a:ext cx="5097145"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655" y="2368550"/>
            <a:ext cx="5097145" cy="3820795"/>
          </a:xfrm>
        </p:spPr>
        <p:txBody>
          <a:bodyPr/>
          <a:lstStyle>
            <a:lvl1pPr>
              <a:defRPr sz="2800"/>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2022/7/18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a:t>单击此处编辑母版标题样式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12700" y="-1905"/>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7350125" y="457200"/>
            <a:ext cx="4392295" cy="1055370"/>
          </a:xfrm>
        </p:spPr>
        <p:txBody>
          <a:bodyPr anchor="b" anchorCtr="0"/>
          <a:lstStyle>
            <a:lvl1pPr>
              <a:defRPr sz="3200"/>
            </a:lvl1pPr>
          </a:lstStyle>
          <a:p>
            <a:r>
              <a:rPr lang="zh-CN" altLang="en-US"/>
              <a:t>单击此处编辑母版标题样式</a:t>
            </a:r>
          </a:p>
        </p:txBody>
      </p:sp>
      <p:sp>
        <p:nvSpPr>
          <p:cNvPr id="4" name="文本占位符 3"/>
          <p:cNvSpPr>
            <a:spLocks noGrp="1"/>
          </p:cNvSpPr>
          <p:nvPr>
            <p:ph type="body" sz="half" idx="2"/>
          </p:nvPr>
        </p:nvSpPr>
        <p:spPr>
          <a:xfrm>
            <a:off x="7349490" y="1694180"/>
            <a:ext cx="439356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505" y="-7620"/>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409575" y="457200"/>
            <a:ext cx="4279900" cy="1055370"/>
          </a:xfrm>
        </p:spPr>
        <p:txBody>
          <a:bodyPr anchor="t" anchorCtr="0"/>
          <a:lstStyle>
            <a:lvl1pPr>
              <a:defRPr sz="3200"/>
            </a:lvl1pPr>
          </a:lstStyle>
          <a:p>
            <a:r>
              <a:rPr lang="zh-CN" altLang="en-US"/>
              <a:t>单击此处编辑母版标题样式</a:t>
            </a:r>
          </a:p>
        </p:txBody>
      </p:sp>
      <p:sp>
        <p:nvSpPr>
          <p:cNvPr id="4" name="文本占位符 3"/>
          <p:cNvSpPr>
            <a:spLocks noGrp="1"/>
          </p:cNvSpPr>
          <p:nvPr>
            <p:ph type="body" sz="half" idx="2"/>
          </p:nvPr>
        </p:nvSpPr>
        <p:spPr>
          <a:xfrm>
            <a:off x="409575" y="1694180"/>
            <a:ext cx="428053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2022/7/18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3"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7"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bg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a:effectLst>
            <a:outerShdw blurRad="88900" dist="101600" dir="5400000" algn="ctr" rotWithShape="0">
              <a:srgbClr val="000000">
                <a:alpha val="2000"/>
              </a:srgbClr>
            </a:outerShdw>
          </a:effectLst>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Light" panose="020B0502040204020203" charset="-122"/>
                <a:ea typeface="微软雅黑 Light" panose="020B0502040204020203" charset="-122"/>
              </a:defRPr>
            </a:lvl1pPr>
          </a:lstStyle>
          <a:p>
            <a:fld id="{82F288E0-7875-42C4-84C8-98DBBD3BF4D2}" type="datetimeFigureOut">
              <a:rPr lang="zh-CN" altLang="en-US" smtClean="0"/>
              <a:t>2022/7/18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Light" panose="020B0502040204020203" charset="-122"/>
                <a:ea typeface="微软雅黑 Light" panose="020B0502040204020203"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charset="-122"/>
                <a:ea typeface="微软雅黑 Light" panose="020B0502040204020203" charset="-122"/>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000" kern="1200">
          <a:solidFill>
            <a:srgbClr val="202020"/>
          </a:solidFill>
          <a:effectLst>
            <a:outerShdw blurRad="50800" dist="38100" dir="5400000" algn="t" rotWithShape="0">
              <a:prstClr val="black">
                <a:alpha val="20000"/>
              </a:prstClr>
            </a:outerShdw>
          </a:effectLst>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120000"/>
        </a:lnSpc>
        <a:spcBef>
          <a:spcPts val="1000"/>
        </a:spcBef>
        <a:buSzPct val="75000"/>
        <a:buFont typeface="Arial" panose="020B0604020202020204" pitchFamily="34" charset="0"/>
        <a:buChar char="•"/>
        <a:defRPr sz="2800" kern="1200">
          <a:solidFill>
            <a:schemeClr val="tx1">
              <a:lumMod val="85000"/>
              <a:lumOff val="15000"/>
            </a:schemeClr>
          </a:solidFill>
          <a:latin typeface="微软雅黑" panose="020B0503020204020204" charset="-122"/>
          <a:ea typeface="微软雅黑" panose="020B0503020204020204" charset="-122"/>
          <a:cs typeface="+mn-cs"/>
        </a:defRPr>
      </a:lvl1pPr>
      <a:lvl2pPr marL="575945" indent="-228600" algn="l" defTabSz="914400" rtl="0" eaLnBrk="1" fontAlgn="auto" latinLnBrk="0" hangingPunct="1">
        <a:lnSpc>
          <a:spcPct val="120000"/>
        </a:lnSpc>
        <a:spcBef>
          <a:spcPts val="500"/>
        </a:spcBef>
        <a:buSzPct val="75000"/>
        <a:buFont typeface="Arial" panose="020B0604020202020204" pitchFamily="34" charset="0"/>
        <a:buChar char="•"/>
        <a:defRPr sz="2200" kern="1200">
          <a:solidFill>
            <a:schemeClr val="tx1">
              <a:lumMod val="75000"/>
              <a:lumOff val="25000"/>
            </a:schemeClr>
          </a:solidFill>
          <a:latin typeface="微软雅黑" panose="020B0503020204020204" charset="-122"/>
          <a:ea typeface="微软雅黑" panose="020B0503020204020204" charset="-122"/>
          <a:cs typeface="+mn-cs"/>
        </a:defRPr>
      </a:lvl2pPr>
      <a:lvl3pPr marL="1007745" indent="-228600" algn="l" defTabSz="914400" rtl="0" eaLnBrk="1" fontAlgn="auto" latinLnBrk="0" hangingPunct="1">
        <a:lnSpc>
          <a:spcPct val="120000"/>
        </a:lnSpc>
        <a:spcBef>
          <a:spcPts val="500"/>
        </a:spcBef>
        <a:buSzPct val="75000"/>
        <a:buFont typeface="Arial" panose="020B0604020202020204" pitchFamily="34" charset="0"/>
        <a:buChar char="‒"/>
        <a:defRPr sz="2000" kern="1200">
          <a:solidFill>
            <a:schemeClr val="tx1">
              <a:lumMod val="65000"/>
              <a:lumOff val="35000"/>
            </a:schemeClr>
          </a:solidFill>
          <a:latin typeface="微软雅黑" panose="020B0503020204020204" charset="-122"/>
          <a:ea typeface="微软雅黑" panose="020B0503020204020204" charset="-122"/>
          <a:cs typeface="+mn-cs"/>
        </a:defRPr>
      </a:lvl3pPr>
      <a:lvl4pPr marL="1511935" indent="-228600" algn="l" defTabSz="914400" rtl="0" eaLnBrk="1" fontAlgn="auto" latinLnBrk="0" hangingPunct="1">
        <a:lnSpc>
          <a:spcPct val="100000"/>
        </a:lnSpc>
        <a:spcBef>
          <a:spcPts val="500"/>
        </a:spcBef>
        <a:buSzPct val="75000"/>
        <a:buFont typeface="Arial" panose="020B0604020202020204" pitchFamily="34" charset="0"/>
        <a:buChar char="˃"/>
        <a:defRPr sz="1800" kern="1200">
          <a:solidFill>
            <a:schemeClr val="tx1">
              <a:lumMod val="50000"/>
              <a:lumOff val="50000"/>
            </a:schemeClr>
          </a:solidFill>
          <a:latin typeface="微软雅黑" panose="020B0503020204020204" charset="-122"/>
          <a:ea typeface="微软雅黑" panose="020B0503020204020204" charset="-122"/>
          <a:cs typeface="+mn-cs"/>
        </a:defRPr>
      </a:lvl4pPr>
      <a:lvl5pPr marL="1943735" indent="-228600" algn="l" defTabSz="914400" rtl="0" eaLnBrk="1" fontAlgn="auto" latinLnBrk="0" hangingPunct="1">
        <a:lnSpc>
          <a:spcPct val="90000"/>
        </a:lnSpc>
        <a:spcBef>
          <a:spcPts val="500"/>
        </a:spcBef>
        <a:buSzPct val="75000"/>
        <a:buFont typeface="Arial" panose="020B0604020202020204" pitchFamily="34" charset="0"/>
        <a:buChar char="˃"/>
        <a:defRPr sz="1800" kern="1200">
          <a:solidFill>
            <a:schemeClr val="tx1">
              <a:lumMod val="50000"/>
              <a:lumOff val="50000"/>
            </a:schemeClr>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8" cstate="screen"/>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ts val="13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15.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 Target="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 Id="rId4" Type="http://schemas.openxmlformats.org/officeDocument/2006/relationships/comments" Target="../comments/commen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 Id="rId5" Type="http://schemas.openxmlformats.org/officeDocument/2006/relationships/image" Target="../media/image53.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7.xml"/><Relationship Id="rId4" Type="http://schemas.openxmlformats.org/officeDocument/2006/relationships/comments" Target="../comments/comment5.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31585" y="1758269"/>
            <a:ext cx="10837023" cy="830997"/>
          </a:xfrm>
        </p:spPr>
        <p:txBody>
          <a:bodyPr/>
          <a:lstStyle/>
          <a:p>
            <a:pPr algn="ctr"/>
            <a:r>
              <a:rPr lang="en-US" altLang="zh-CN" dirty="0"/>
              <a:t>BMC Start</a:t>
            </a:r>
          </a:p>
        </p:txBody>
      </p:sp>
      <p:sp>
        <p:nvSpPr>
          <p:cNvPr id="3" name="文本占位符 2"/>
          <p:cNvSpPr>
            <a:spLocks noGrp="1"/>
          </p:cNvSpPr>
          <p:nvPr>
            <p:ph type="body" sz="quarter" idx="12"/>
          </p:nvPr>
        </p:nvSpPr>
        <p:spPr>
          <a:xfrm>
            <a:off x="8400256" y="5157193"/>
            <a:ext cx="3410784" cy="1056117"/>
          </a:xfrm>
        </p:spPr>
        <p:txBody>
          <a:bodyPr/>
          <a:lstStyle/>
          <a:p>
            <a:pPr algn="r"/>
            <a:r>
              <a:rPr lang="zh-CN" altLang="en-US" dirty="0"/>
              <a:t>昆山研发部 </a:t>
            </a:r>
            <a:r>
              <a:rPr lang="en-US" altLang="zh-CN" dirty="0"/>
              <a:t>- BMC </a:t>
            </a:r>
            <a:endParaRPr lang="zh-CN" altLang="en-US" dirty="0"/>
          </a:p>
        </p:txBody>
      </p:sp>
      <p:sp>
        <p:nvSpPr>
          <p:cNvPr id="4" name="文本占位符 2"/>
          <p:cNvSpPr txBox="1"/>
          <p:nvPr/>
        </p:nvSpPr>
        <p:spPr>
          <a:xfrm>
            <a:off x="8400256" y="5781692"/>
            <a:ext cx="5532059" cy="86323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1600" b="1" dirty="0">
                <a:solidFill>
                  <a:schemeClr val="bg1"/>
                </a:solidFill>
                <a:latin typeface="微软雅黑" panose="020B0503020204020204" charset="-122"/>
                <a:ea typeface="微软雅黑" panose="020B0503020204020204" charset="-122"/>
              </a:rPr>
              <a:t>2021/07/16</a:t>
            </a:r>
            <a:endParaRPr lang="zh-CN" altLang="en-US" sz="1600" b="1"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是什么</a:t>
            </a:r>
            <a:endParaRPr lang="en-US" altLang="zh-CN" dirty="0"/>
          </a:p>
          <a:p>
            <a:endParaRPr lang="zh-CN" altLang="en-US" dirty="0"/>
          </a:p>
        </p:txBody>
      </p:sp>
      <p:sp>
        <p:nvSpPr>
          <p:cNvPr id="3" name="内容占位符 2"/>
          <p:cNvSpPr>
            <a:spLocks noGrp="1"/>
          </p:cNvSpPr>
          <p:nvPr>
            <p:ph sz="quarter" idx="14"/>
          </p:nvPr>
        </p:nvSpPr>
        <p:spPr/>
        <p:txBody>
          <a:bodyPr/>
          <a:lstStyle/>
          <a:p>
            <a:r>
              <a:rPr lang="zh-CN" altLang="en-US" sz="2400" dirty="0">
                <a:latin typeface="Times New Roman" pitchFamily="18" charset="0"/>
              </a:rPr>
              <a:t>管理系统的核心</a:t>
            </a:r>
            <a:r>
              <a:rPr lang="en-US" altLang="zh-CN" sz="2400" dirty="0">
                <a:latin typeface="Times New Roman" pitchFamily="18" charset="0"/>
              </a:rPr>
              <a:t>——BMC</a:t>
            </a:r>
            <a:r>
              <a:rPr lang="zh-CN" altLang="en-US" sz="2400" dirty="0">
                <a:latin typeface="Times New Roman" pitchFamily="18" charset="0"/>
              </a:rPr>
              <a:t>芯片就相当于计算机中的中央处理器，通过</a:t>
            </a:r>
            <a:r>
              <a:rPr lang="en-US" altLang="zh-CN" sz="2400" dirty="0">
                <a:latin typeface="Times New Roman" pitchFamily="18" charset="0"/>
              </a:rPr>
              <a:t>RMII/NCSI</a:t>
            </a:r>
            <a:r>
              <a:rPr lang="zh-CN" altLang="en-US" sz="2400" dirty="0">
                <a:latin typeface="Times New Roman" pitchFamily="18" charset="0"/>
              </a:rPr>
              <a:t>接口连接网络，用户可通过网络访问实现对远程服务器接管的带外管理（</a:t>
            </a:r>
            <a:r>
              <a:rPr lang="en-US" altLang="zh-CN" sz="2400" dirty="0">
                <a:latin typeface="Times New Roman" pitchFamily="18" charset="0"/>
              </a:rPr>
              <a:t>Out-of-band</a:t>
            </a:r>
            <a:r>
              <a:rPr lang="zh-CN" altLang="en-US" sz="2400" dirty="0">
                <a:latin typeface="Times New Roman" pitchFamily="18" charset="0"/>
              </a:rPr>
              <a:t>）功能，例如远程接管服务器（</a:t>
            </a:r>
            <a:r>
              <a:rPr lang="en-US" altLang="zh-CN" sz="2400" dirty="0">
                <a:latin typeface="Times New Roman" pitchFamily="18" charset="0"/>
              </a:rPr>
              <a:t>Pre-OS</a:t>
            </a:r>
            <a:r>
              <a:rPr lang="zh-CN" altLang="en-US" sz="2400" dirty="0">
                <a:latin typeface="Times New Roman" pitchFamily="18" charset="0"/>
              </a:rPr>
              <a:t>），在客户端实现对远程服务器的完全接管；在远程服务器宕机情况下，用户可以通过拨号访问获取</a:t>
            </a:r>
            <a:r>
              <a:rPr lang="en-US" altLang="zh-CN" sz="2400" dirty="0">
                <a:latin typeface="Times New Roman" pitchFamily="18" charset="0"/>
              </a:rPr>
              <a:t>SDR</a:t>
            </a:r>
            <a:r>
              <a:rPr lang="zh-CN" altLang="en-US" sz="2400" dirty="0">
                <a:latin typeface="Times New Roman" pitchFamily="18" charset="0"/>
              </a:rPr>
              <a:t>、</a:t>
            </a:r>
            <a:r>
              <a:rPr lang="en-US" altLang="zh-CN" sz="2400" dirty="0">
                <a:latin typeface="Times New Roman" pitchFamily="18" charset="0"/>
              </a:rPr>
              <a:t>SEL</a:t>
            </a:r>
            <a:r>
              <a:rPr lang="zh-CN" altLang="en-US" sz="2400" dirty="0">
                <a:latin typeface="Times New Roman" pitchFamily="18" charset="0"/>
              </a:rPr>
              <a:t>数据，分析诊断故障原因；</a:t>
            </a:r>
            <a:r>
              <a:rPr lang="en-US" altLang="zh-CN" sz="2400" dirty="0">
                <a:latin typeface="Times New Roman" pitchFamily="18" charset="0"/>
              </a:rPr>
              <a:t>BMC</a:t>
            </a:r>
            <a:r>
              <a:rPr lang="zh-CN" altLang="en-US" sz="2400" dirty="0">
                <a:latin typeface="Times New Roman" pitchFamily="18" charset="0"/>
              </a:rPr>
              <a:t>通过系统接口（</a:t>
            </a:r>
            <a:r>
              <a:rPr lang="en-US" altLang="zh-CN" sz="2400" dirty="0">
                <a:latin typeface="Times New Roman" pitchFamily="18" charset="0"/>
              </a:rPr>
              <a:t>KCS---keyboard controller style</a:t>
            </a:r>
            <a:r>
              <a:rPr lang="zh-CN" altLang="en-US" sz="2400" dirty="0">
                <a:latin typeface="Times New Roman" pitchFamily="18" charset="0"/>
              </a:rPr>
              <a:t>），实现</a:t>
            </a:r>
            <a:r>
              <a:rPr lang="en-US" altLang="zh-CN" sz="2400" dirty="0">
                <a:latin typeface="Times New Roman" pitchFamily="18" charset="0"/>
              </a:rPr>
              <a:t>IPMI</a:t>
            </a:r>
            <a:r>
              <a:rPr lang="zh-CN" altLang="en-US" sz="2400" dirty="0">
                <a:latin typeface="Times New Roman" pitchFamily="18" charset="0"/>
              </a:rPr>
              <a:t>消息传输机制，实现上层软件与底层</a:t>
            </a:r>
            <a:r>
              <a:rPr lang="en-US" altLang="zh-CN" sz="2400" dirty="0">
                <a:latin typeface="Times New Roman" pitchFamily="18" charset="0"/>
              </a:rPr>
              <a:t>F/W</a:t>
            </a:r>
            <a:r>
              <a:rPr lang="zh-CN" altLang="en-US" sz="2400" dirty="0">
                <a:latin typeface="Times New Roman" pitchFamily="18" charset="0"/>
              </a:rPr>
              <a:t>通信，实现告警、数据采集。</a:t>
            </a:r>
            <a:r>
              <a:rPr lang="en-US" altLang="zh-CN" sz="2400" dirty="0">
                <a:latin typeface="Times New Roman" pitchFamily="18" charset="0"/>
              </a:rPr>
              <a:t>SDR</a:t>
            </a:r>
            <a:r>
              <a:rPr lang="zh-CN" altLang="en-US" sz="2400" dirty="0">
                <a:latin typeface="Times New Roman" pitchFamily="18" charset="0"/>
              </a:rPr>
              <a:t>、</a:t>
            </a:r>
            <a:r>
              <a:rPr lang="en-US" altLang="zh-CN" sz="2400" dirty="0">
                <a:latin typeface="Times New Roman" pitchFamily="18" charset="0"/>
              </a:rPr>
              <a:t>SEL</a:t>
            </a:r>
            <a:r>
              <a:rPr lang="zh-CN" altLang="en-US" sz="2400" dirty="0">
                <a:latin typeface="Times New Roman" pitchFamily="18" charset="0"/>
              </a:rPr>
              <a:t>、</a:t>
            </a:r>
            <a:r>
              <a:rPr lang="en-US" altLang="zh-CN" sz="2400" dirty="0">
                <a:latin typeface="Times New Roman" pitchFamily="18" charset="0"/>
              </a:rPr>
              <a:t>FRU</a:t>
            </a:r>
            <a:r>
              <a:rPr lang="zh-CN" altLang="en-US" sz="2400" dirty="0">
                <a:latin typeface="Times New Roman" pitchFamily="18" charset="0"/>
              </a:rPr>
              <a:t>（</a:t>
            </a:r>
            <a:r>
              <a:rPr lang="en-US" altLang="zh-CN" sz="2400" dirty="0">
                <a:latin typeface="Times New Roman" pitchFamily="18" charset="0"/>
              </a:rPr>
              <a:t>Field Replacement Unit</a:t>
            </a:r>
            <a:r>
              <a:rPr lang="zh-CN" altLang="en-US" sz="2400" dirty="0">
                <a:latin typeface="Times New Roman" pitchFamily="18" charset="0"/>
              </a:rPr>
              <a:t>）物理实体可以是做在芯片内的存储体，也可以是外挂的</a:t>
            </a:r>
            <a:r>
              <a:rPr lang="en-US" altLang="zh-CN" sz="2400" dirty="0">
                <a:latin typeface="Times New Roman" pitchFamily="18" charset="0"/>
              </a:rPr>
              <a:t>EEPROM</a:t>
            </a:r>
            <a:r>
              <a:rPr lang="zh-CN" altLang="en-US" sz="2400" dirty="0">
                <a:latin typeface="Times New Roman" pitchFamily="18" charset="0"/>
              </a:rPr>
              <a:t>。所有</a:t>
            </a:r>
            <a:r>
              <a:rPr lang="en-US" altLang="zh-CN" sz="2400" dirty="0">
                <a:latin typeface="Times New Roman" pitchFamily="18" charset="0"/>
              </a:rPr>
              <a:t>IPMI</a:t>
            </a:r>
            <a:r>
              <a:rPr lang="zh-CN" altLang="en-US" sz="2400" dirty="0">
                <a:latin typeface="Times New Roman" pitchFamily="18" charset="0"/>
              </a:rPr>
              <a:t>功能通过向</a:t>
            </a:r>
            <a:r>
              <a:rPr lang="en-US" altLang="zh-CN" sz="2400" dirty="0">
                <a:latin typeface="Times New Roman" pitchFamily="18" charset="0"/>
              </a:rPr>
              <a:t>BMC</a:t>
            </a:r>
            <a:r>
              <a:rPr lang="zh-CN" altLang="en-US" sz="2400" dirty="0">
                <a:latin typeface="Times New Roman" pitchFamily="18" charset="0"/>
              </a:rPr>
              <a:t>发送命令来完成，命令使用</a:t>
            </a:r>
            <a:r>
              <a:rPr lang="en-US" altLang="zh-CN" sz="2400" dirty="0">
                <a:latin typeface="Times New Roman" pitchFamily="18" charset="0"/>
              </a:rPr>
              <a:t>IPMI</a:t>
            </a:r>
            <a:r>
              <a:rPr lang="zh-CN" altLang="en-US" sz="2400" dirty="0">
                <a:latin typeface="Times New Roman" pitchFamily="18" charset="0"/>
              </a:rPr>
              <a:t>规范中规定的指令，</a:t>
            </a:r>
            <a:r>
              <a:rPr lang="en-US" altLang="zh-CN" sz="2400" dirty="0">
                <a:latin typeface="Times New Roman" pitchFamily="18" charset="0"/>
              </a:rPr>
              <a:t>BMC</a:t>
            </a:r>
            <a:r>
              <a:rPr lang="zh-CN" altLang="en-US" sz="2400" dirty="0">
                <a:latin typeface="Times New Roman" pitchFamily="18" charset="0"/>
              </a:rPr>
              <a:t>接收并在系统事件日志中记录事件消息，维护描述系统中传感器情况的传感器数据记录。</a:t>
            </a:r>
          </a:p>
          <a:p>
            <a:endParaRPr lang="zh-CN" altLang="en-US" dirty="0"/>
          </a:p>
        </p:txBody>
      </p:sp>
    </p:spTree>
    <p:extLst>
      <p:ext uri="{BB962C8B-B14F-4D97-AF65-F5344CB8AC3E}">
        <p14:creationId xmlns:p14="http://schemas.microsoft.com/office/powerpoint/2010/main" val="441881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是什么</a:t>
            </a:r>
            <a:endParaRPr lang="en-US" altLang="zh-CN" dirty="0"/>
          </a:p>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507" y="835056"/>
            <a:ext cx="9295624" cy="6106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7124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sz="3600" dirty="0"/>
              <a:t>BMC</a:t>
            </a:r>
            <a:r>
              <a:rPr lang="zh-CN" altLang="en-US" sz="3600" dirty="0"/>
              <a:t>干什么</a:t>
            </a:r>
            <a:endParaRPr lang="zh-CN" altLang="en-US" dirty="0"/>
          </a:p>
        </p:txBody>
      </p:sp>
      <p:sp>
        <p:nvSpPr>
          <p:cNvPr id="3" name="内容占位符 2"/>
          <p:cNvSpPr>
            <a:spLocks noGrp="1"/>
          </p:cNvSpPr>
          <p:nvPr>
            <p:ph sz="quarter" idx="14"/>
          </p:nvPr>
        </p:nvSpPr>
        <p:spPr/>
        <p:txBody>
          <a:bodyPr/>
          <a:lstStyle/>
          <a:p>
            <a:pPr>
              <a:lnSpc>
                <a:spcPct val="90000"/>
              </a:lnSpc>
              <a:buNone/>
            </a:pPr>
            <a:r>
              <a:rPr lang="en-US" altLang="zh-CN" sz="3200" dirty="0"/>
              <a:t>BMC</a:t>
            </a:r>
            <a:r>
              <a:rPr lang="zh-CN" altLang="en-US" sz="3200" dirty="0"/>
              <a:t>主要功能</a:t>
            </a:r>
          </a:p>
          <a:p>
            <a:pPr>
              <a:lnSpc>
                <a:spcPct val="90000"/>
              </a:lnSpc>
            </a:pPr>
            <a:r>
              <a:rPr lang="zh-CN" altLang="en-US" sz="2400" dirty="0"/>
              <a:t>支持</a:t>
            </a:r>
            <a:r>
              <a:rPr lang="en-US" altLang="zh-CN" sz="2400" dirty="0"/>
              <a:t>IPMI 2.0</a:t>
            </a:r>
            <a:r>
              <a:rPr lang="zh-CN" altLang="en-US" sz="2400" dirty="0"/>
              <a:t>；</a:t>
            </a:r>
          </a:p>
          <a:p>
            <a:pPr>
              <a:lnSpc>
                <a:spcPct val="90000"/>
              </a:lnSpc>
            </a:pPr>
            <a:r>
              <a:rPr lang="zh-CN" altLang="en-US" sz="2400" dirty="0"/>
              <a:t>串行局域网</a:t>
            </a:r>
            <a:r>
              <a:rPr lang="en-US" altLang="zh-CN" sz="2400" dirty="0"/>
              <a:t>---Serial over LAN(Remote access through LAN)</a:t>
            </a:r>
            <a:r>
              <a:rPr lang="zh-CN" altLang="en-US" sz="2400" dirty="0"/>
              <a:t>；</a:t>
            </a:r>
          </a:p>
          <a:p>
            <a:pPr>
              <a:lnSpc>
                <a:spcPct val="90000"/>
              </a:lnSpc>
            </a:pPr>
            <a:r>
              <a:rPr lang="en-US" altLang="zh-CN" sz="2400" dirty="0"/>
              <a:t>KVM over LAN</a:t>
            </a:r>
            <a:r>
              <a:rPr lang="zh-CN" altLang="en-US" sz="2400" dirty="0"/>
              <a:t>；</a:t>
            </a:r>
          </a:p>
          <a:p>
            <a:pPr>
              <a:lnSpc>
                <a:spcPct val="90000"/>
              </a:lnSpc>
            </a:pPr>
            <a:r>
              <a:rPr lang="zh-CN" altLang="en-US" sz="2400" dirty="0"/>
              <a:t>系统事件日志</a:t>
            </a:r>
            <a:r>
              <a:rPr lang="en-US" altLang="zh-CN" sz="2400" dirty="0"/>
              <a:t>---System event log</a:t>
            </a:r>
            <a:r>
              <a:rPr lang="zh-CN" altLang="en-US" sz="2400" dirty="0"/>
              <a:t>；</a:t>
            </a:r>
          </a:p>
          <a:p>
            <a:pPr>
              <a:lnSpc>
                <a:spcPct val="90000"/>
              </a:lnSpc>
            </a:pPr>
            <a:r>
              <a:rPr lang="zh-CN" altLang="en-US" sz="2400" dirty="0"/>
              <a:t>局域网警报 </a:t>
            </a:r>
            <a:r>
              <a:rPr lang="en-US" altLang="zh-CN" sz="2400" dirty="0"/>
              <a:t>(</a:t>
            </a:r>
            <a:r>
              <a:rPr lang="en-US" altLang="zh-CN" sz="2400" dirty="0" err="1"/>
              <a:t>email&amp;snmp</a:t>
            </a:r>
            <a:r>
              <a:rPr lang="en-US" altLang="zh-CN" sz="2400" dirty="0"/>
              <a:t>)</a:t>
            </a:r>
            <a:r>
              <a:rPr lang="zh-CN" altLang="en-US" sz="2400" dirty="0"/>
              <a:t>；</a:t>
            </a:r>
          </a:p>
          <a:p>
            <a:pPr>
              <a:lnSpc>
                <a:spcPct val="90000"/>
              </a:lnSpc>
            </a:pPr>
            <a:r>
              <a:rPr lang="zh-CN" altLang="en-US" sz="2400" dirty="0"/>
              <a:t>内置</a:t>
            </a:r>
            <a:r>
              <a:rPr lang="en-US" altLang="zh-CN" sz="2400" dirty="0"/>
              <a:t>VGA</a:t>
            </a:r>
            <a:r>
              <a:rPr lang="zh-CN" altLang="en-US" sz="2400" dirty="0"/>
              <a:t>显示，外部</a:t>
            </a:r>
            <a:r>
              <a:rPr lang="en-US" altLang="zh-CN" sz="2400" dirty="0"/>
              <a:t>DVI Input</a:t>
            </a:r>
            <a:endParaRPr lang="zh-CN" altLang="en-US" sz="2400" dirty="0"/>
          </a:p>
          <a:p>
            <a:pPr>
              <a:lnSpc>
                <a:spcPct val="90000"/>
              </a:lnSpc>
            </a:pPr>
            <a:r>
              <a:rPr lang="zh-CN" altLang="en-US" sz="2400" dirty="0"/>
              <a:t>操作系统独立性</a:t>
            </a:r>
            <a:r>
              <a:rPr lang="en-US" altLang="zh-CN" sz="2400" dirty="0"/>
              <a:t>---Operating System Independency</a:t>
            </a:r>
            <a:r>
              <a:rPr lang="zh-CN" altLang="en-US" sz="2400" dirty="0"/>
              <a:t>；</a:t>
            </a:r>
          </a:p>
          <a:p>
            <a:pPr>
              <a:lnSpc>
                <a:spcPct val="90000"/>
              </a:lnSpc>
            </a:pPr>
            <a:r>
              <a:rPr lang="zh-CN" altLang="en-US" sz="2400" dirty="0"/>
              <a:t>支持</a:t>
            </a:r>
            <a:r>
              <a:rPr lang="en-US" altLang="zh-CN" sz="2400" dirty="0"/>
              <a:t>SPI </a:t>
            </a:r>
            <a:r>
              <a:rPr lang="zh-CN" altLang="en-US" sz="2400" dirty="0"/>
              <a:t>闪存固件引导程序；</a:t>
            </a:r>
            <a:endParaRPr lang="en-US" altLang="zh-CN" sz="2400" dirty="0"/>
          </a:p>
          <a:p>
            <a:pPr>
              <a:lnSpc>
                <a:spcPct val="90000"/>
              </a:lnSpc>
            </a:pPr>
            <a:r>
              <a:rPr lang="zh-CN" altLang="en-US" sz="2400" dirty="0"/>
              <a:t>监控系统健康</a:t>
            </a:r>
          </a:p>
          <a:p>
            <a:endParaRPr lang="zh-CN" altLang="en-US" dirty="0"/>
          </a:p>
        </p:txBody>
      </p:sp>
    </p:spTree>
    <p:extLst>
      <p:ext uri="{BB962C8B-B14F-4D97-AF65-F5344CB8AC3E}">
        <p14:creationId xmlns:p14="http://schemas.microsoft.com/office/powerpoint/2010/main" val="1743974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sz="3600" dirty="0"/>
              <a:t>BMC</a:t>
            </a:r>
            <a:r>
              <a:rPr lang="zh-CN" altLang="en-US" sz="3600" dirty="0"/>
              <a:t>干什么</a:t>
            </a:r>
            <a:endParaRPr lang="zh-CN" altLang="en-US" dirty="0"/>
          </a:p>
        </p:txBody>
      </p:sp>
      <p:sp>
        <p:nvSpPr>
          <p:cNvPr id="3" name="内容占位符 2"/>
          <p:cNvSpPr>
            <a:spLocks noGrp="1"/>
          </p:cNvSpPr>
          <p:nvPr>
            <p:ph sz="quarter" idx="14"/>
          </p:nvPr>
        </p:nvSpPr>
        <p:spPr/>
        <p:txBody>
          <a:bodyPr/>
          <a:lstStyle/>
          <a:p>
            <a:pPr>
              <a:lnSpc>
                <a:spcPct val="90000"/>
              </a:lnSpc>
            </a:pPr>
            <a:r>
              <a:rPr lang="zh-CN" altLang="en-US" sz="2400" dirty="0"/>
              <a:t>支持本地系统管理软件访问</a:t>
            </a:r>
            <a:r>
              <a:rPr lang="en-US" altLang="zh-CN" sz="2400" dirty="0"/>
              <a:t>---Locate access through systems management software</a:t>
            </a:r>
            <a:r>
              <a:rPr lang="zh-CN" altLang="en-US" sz="2400" dirty="0"/>
              <a:t>；</a:t>
            </a:r>
          </a:p>
          <a:p>
            <a:pPr>
              <a:lnSpc>
                <a:spcPct val="90000"/>
              </a:lnSpc>
            </a:pPr>
            <a:r>
              <a:rPr lang="zh-CN" altLang="en-US" sz="2400" dirty="0"/>
              <a:t>独立于系统，在系统运行或关机状态下，都可以通过局域网、</a:t>
            </a:r>
            <a:r>
              <a:rPr lang="en-US" altLang="zh-CN" sz="2400" dirty="0"/>
              <a:t>serial/modem</a:t>
            </a:r>
            <a:r>
              <a:rPr lang="zh-CN" altLang="en-US" sz="2400" dirty="0"/>
              <a:t>访问</a:t>
            </a:r>
            <a:r>
              <a:rPr lang="en-US" altLang="zh-CN" sz="2400" dirty="0"/>
              <a:t>BMC---Access through LAN, serial/modem , available even if the processor is down</a:t>
            </a:r>
            <a:r>
              <a:rPr lang="zh-CN" altLang="en-US" sz="2400" dirty="0"/>
              <a:t>；</a:t>
            </a:r>
          </a:p>
          <a:p>
            <a:pPr>
              <a:lnSpc>
                <a:spcPct val="90000"/>
              </a:lnSpc>
            </a:pPr>
            <a:r>
              <a:rPr lang="zh-CN" altLang="en-US" sz="2400" dirty="0"/>
              <a:t>支持</a:t>
            </a:r>
            <a:r>
              <a:rPr lang="en-US" altLang="zh-CN" sz="2400" dirty="0"/>
              <a:t>BIOS</a:t>
            </a:r>
            <a:r>
              <a:rPr lang="zh-CN" altLang="en-US" sz="2400" dirty="0"/>
              <a:t>本地配置</a:t>
            </a:r>
            <a:r>
              <a:rPr lang="en-US" altLang="zh-CN" sz="2400" dirty="0"/>
              <a:t>---</a:t>
            </a:r>
            <a:r>
              <a:rPr lang="en-US" altLang="zh-CN" sz="2400" dirty="0" err="1"/>
              <a:t>Suppoert</a:t>
            </a:r>
            <a:r>
              <a:rPr lang="en-US" altLang="zh-CN" sz="2400" dirty="0"/>
              <a:t> BIOS setup </a:t>
            </a:r>
            <a:r>
              <a:rPr lang="en-US" altLang="zh-CN" sz="2400" dirty="0" err="1"/>
              <a:t>configture</a:t>
            </a:r>
            <a:r>
              <a:rPr lang="zh-CN" altLang="en-US" sz="2400" dirty="0"/>
              <a:t>；</a:t>
            </a:r>
          </a:p>
          <a:p>
            <a:pPr>
              <a:lnSpc>
                <a:spcPct val="90000"/>
              </a:lnSpc>
            </a:pPr>
            <a:r>
              <a:rPr lang="zh-CN" altLang="en-US" sz="2400" dirty="0"/>
              <a:t>支持远程和本地更新</a:t>
            </a:r>
            <a:r>
              <a:rPr lang="en-US" altLang="zh-CN" sz="2400" dirty="0"/>
              <a:t>BMC</a:t>
            </a:r>
            <a:r>
              <a:rPr lang="zh-CN" altLang="en-US" sz="2400" dirty="0"/>
              <a:t>固件程序；</a:t>
            </a:r>
          </a:p>
          <a:p>
            <a:pPr>
              <a:lnSpc>
                <a:spcPct val="90000"/>
              </a:lnSpc>
            </a:pPr>
            <a:r>
              <a:rPr lang="zh-CN" altLang="en-US" sz="2400" dirty="0"/>
              <a:t>支持远程更新</a:t>
            </a:r>
            <a:r>
              <a:rPr lang="en-US" altLang="zh-CN" sz="2400" dirty="0"/>
              <a:t>BIOS</a:t>
            </a:r>
            <a:r>
              <a:rPr lang="zh-CN" altLang="en-US" sz="2400" dirty="0"/>
              <a:t>；</a:t>
            </a:r>
          </a:p>
          <a:p>
            <a:pPr>
              <a:lnSpc>
                <a:spcPct val="90000"/>
              </a:lnSpc>
            </a:pPr>
            <a:r>
              <a:rPr lang="zh-CN" altLang="en-US" sz="2400" dirty="0"/>
              <a:t>支持远程</a:t>
            </a:r>
            <a:r>
              <a:rPr lang="en-US" altLang="zh-CN" sz="2400" dirty="0"/>
              <a:t>WEB GUI</a:t>
            </a:r>
            <a:r>
              <a:rPr lang="zh-CN" altLang="en-US" sz="2400" dirty="0"/>
              <a:t>访问，使访问更加简单，方便，支持</a:t>
            </a:r>
            <a:r>
              <a:rPr lang="en-US" altLang="zh-CN" sz="2400" dirty="0"/>
              <a:t>SSL</a:t>
            </a:r>
            <a:r>
              <a:rPr lang="zh-CN" altLang="en-US" sz="2400" dirty="0"/>
              <a:t>加密；</a:t>
            </a:r>
            <a:endParaRPr lang="en-US" altLang="zh-CN" sz="2400" dirty="0"/>
          </a:p>
          <a:p>
            <a:pPr>
              <a:lnSpc>
                <a:spcPct val="90000"/>
              </a:lnSpc>
            </a:pPr>
            <a:r>
              <a:rPr lang="zh-CN" altLang="en-US" sz="2400" dirty="0"/>
              <a:t>支持</a:t>
            </a:r>
            <a:r>
              <a:rPr lang="en-US" altLang="zh-CN" sz="2400" dirty="0"/>
              <a:t>IPV4&amp;IPV6</a:t>
            </a:r>
          </a:p>
          <a:p>
            <a:pPr>
              <a:lnSpc>
                <a:spcPct val="90000"/>
              </a:lnSpc>
            </a:pPr>
            <a:r>
              <a:rPr lang="zh-CN" altLang="en-US" sz="2400" dirty="0"/>
              <a:t>远程电源控制</a:t>
            </a:r>
          </a:p>
          <a:p>
            <a:endParaRPr lang="zh-CN" altLang="en-US" dirty="0"/>
          </a:p>
        </p:txBody>
      </p:sp>
    </p:spTree>
    <p:extLst>
      <p:ext uri="{BB962C8B-B14F-4D97-AF65-F5344CB8AC3E}">
        <p14:creationId xmlns:p14="http://schemas.microsoft.com/office/powerpoint/2010/main" val="1432294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sz="3600" dirty="0"/>
              <a:t>BMC</a:t>
            </a:r>
            <a:r>
              <a:rPr lang="zh-CN" altLang="en-US" sz="3600" dirty="0"/>
              <a:t>干什么</a:t>
            </a:r>
            <a:endParaRPr lang="zh-CN" altLang="en-US" dirty="0"/>
          </a:p>
        </p:txBody>
      </p:sp>
      <p:sp>
        <p:nvSpPr>
          <p:cNvPr id="3" name="内容占位符 2"/>
          <p:cNvSpPr>
            <a:spLocks noGrp="1"/>
          </p:cNvSpPr>
          <p:nvPr>
            <p:ph sz="quarter" idx="14"/>
          </p:nvPr>
        </p:nvSpPr>
        <p:spPr/>
        <p:txBody>
          <a:bodyPr/>
          <a:lstStyle/>
          <a:p>
            <a:pPr marL="609600" indent="-609600">
              <a:lnSpc>
                <a:spcPct val="80000"/>
              </a:lnSpc>
              <a:buNone/>
            </a:pPr>
            <a:r>
              <a:rPr lang="en-US" altLang="zh-CN" sz="2800" dirty="0"/>
              <a:t>Console Redirection</a:t>
            </a:r>
          </a:p>
          <a:p>
            <a:pPr marL="609600" indent="-609600">
              <a:lnSpc>
                <a:spcPct val="80000"/>
              </a:lnSpc>
            </a:pPr>
            <a:r>
              <a:rPr lang="zh-CN" altLang="en-US" sz="2800" dirty="0"/>
              <a:t>通过</a:t>
            </a:r>
            <a:r>
              <a:rPr lang="en-US" altLang="zh-CN" sz="2800" dirty="0"/>
              <a:t>SOL</a:t>
            </a:r>
            <a:r>
              <a:rPr lang="zh-CN" altLang="en-US" sz="2800" dirty="0"/>
              <a:t>作控制台重定向；</a:t>
            </a:r>
          </a:p>
          <a:p>
            <a:pPr marL="609600" indent="-609600">
              <a:lnSpc>
                <a:spcPct val="80000"/>
              </a:lnSpc>
            </a:pPr>
            <a:r>
              <a:rPr lang="zh-CN" altLang="en-US" sz="2800" dirty="0"/>
              <a:t>远程控制</a:t>
            </a:r>
            <a:r>
              <a:rPr lang="en-US" altLang="zh-CN" sz="2800" dirty="0"/>
              <a:t>—</a:t>
            </a:r>
            <a:r>
              <a:rPr lang="zh-CN" altLang="en-US" sz="2800" dirty="0"/>
              <a:t>重定向控制台</a:t>
            </a:r>
            <a:r>
              <a:rPr lang="en-US" altLang="zh-CN" sz="2800" dirty="0"/>
              <a:t>Console Redirection</a:t>
            </a:r>
            <a:r>
              <a:rPr lang="zh-CN" altLang="en-US" sz="2800" dirty="0"/>
              <a:t>从远程管理服务器重定向控制台</a:t>
            </a:r>
            <a:r>
              <a:rPr lang="en-US" altLang="zh-CN" sz="2800" dirty="0"/>
              <a:t>Launch Console</a:t>
            </a:r>
            <a:r>
              <a:rPr lang="zh-CN" altLang="en-US" sz="2800" dirty="0"/>
              <a:t>通过</a:t>
            </a:r>
            <a:r>
              <a:rPr lang="en-US" altLang="zh-CN" sz="2800" dirty="0"/>
              <a:t>JAVA</a:t>
            </a:r>
            <a:r>
              <a:rPr lang="zh-CN" altLang="en-US" sz="2800" dirty="0"/>
              <a:t>脚本远程启动重定向控制台。控制台重定向主要包括了如下功能：</a:t>
            </a:r>
          </a:p>
          <a:p>
            <a:pPr marL="609600" indent="-609600">
              <a:lnSpc>
                <a:spcPct val="80000"/>
              </a:lnSpc>
              <a:buNone/>
            </a:pPr>
            <a:r>
              <a:rPr lang="en-US" altLang="zh-CN" sz="2800" dirty="0"/>
              <a:t>		1. Video</a:t>
            </a:r>
          </a:p>
          <a:p>
            <a:pPr marL="609600" indent="-609600">
              <a:lnSpc>
                <a:spcPct val="80000"/>
              </a:lnSpc>
              <a:buNone/>
            </a:pPr>
            <a:r>
              <a:rPr lang="en-US" altLang="zh-CN" sz="2800" dirty="0"/>
              <a:t>		2. Keyboard</a:t>
            </a:r>
          </a:p>
          <a:p>
            <a:pPr marL="609600" indent="-609600">
              <a:lnSpc>
                <a:spcPct val="80000"/>
              </a:lnSpc>
              <a:buNone/>
            </a:pPr>
            <a:r>
              <a:rPr lang="en-US" altLang="zh-CN" sz="2800" dirty="0"/>
              <a:t>		3. Mouse</a:t>
            </a:r>
          </a:p>
          <a:p>
            <a:pPr marL="609600" indent="-609600">
              <a:lnSpc>
                <a:spcPct val="80000"/>
              </a:lnSpc>
              <a:buNone/>
            </a:pPr>
            <a:r>
              <a:rPr lang="en-US" altLang="zh-CN" sz="2800" dirty="0"/>
              <a:t>		4. Media</a:t>
            </a:r>
          </a:p>
          <a:p>
            <a:endParaRPr lang="zh-CN" altLang="en-US" dirty="0"/>
          </a:p>
        </p:txBody>
      </p:sp>
    </p:spTree>
    <p:extLst>
      <p:ext uri="{BB962C8B-B14F-4D97-AF65-F5344CB8AC3E}">
        <p14:creationId xmlns:p14="http://schemas.microsoft.com/office/powerpoint/2010/main" val="2083579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a:t>提供硬件接口</a:t>
            </a:r>
            <a:endParaRPr lang="en-US" altLang="zh-CN" dirty="0"/>
          </a:p>
          <a:p>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3864513624"/>
              </p:ext>
            </p:extLst>
          </p:nvPr>
        </p:nvGraphicFramePr>
        <p:xfrm>
          <a:off x="3126297" y="836712"/>
          <a:ext cx="5939405" cy="8814899"/>
        </p:xfrm>
        <a:graphic>
          <a:graphicData uri="http://schemas.openxmlformats.org/drawingml/2006/table">
            <a:tbl>
              <a:tblPr firstRow="1" bandRow="1">
                <a:tableStyleId>{5C22544A-7EE6-4342-B048-85BDC9FD1C3A}</a:tableStyleId>
              </a:tblPr>
              <a:tblGrid>
                <a:gridCol w="3450511">
                  <a:extLst>
                    <a:ext uri="{9D8B030D-6E8A-4147-A177-3AD203B41FA5}">
                      <a16:colId xmlns:a16="http://schemas.microsoft.com/office/drawing/2014/main" val="20000"/>
                    </a:ext>
                  </a:extLst>
                </a:gridCol>
                <a:gridCol w="2488894">
                  <a:extLst>
                    <a:ext uri="{9D8B030D-6E8A-4147-A177-3AD203B41FA5}">
                      <a16:colId xmlns:a16="http://schemas.microsoft.com/office/drawing/2014/main" val="20001"/>
                    </a:ext>
                  </a:extLst>
                </a:gridCol>
              </a:tblGrid>
              <a:tr h="459109">
                <a:tc>
                  <a:txBody>
                    <a:bodyPr/>
                    <a:lstStyle/>
                    <a:p>
                      <a:r>
                        <a:rPr lang="zh-CN" altLang="en-US" dirty="0"/>
                        <a:t>硬件接口</a:t>
                      </a:r>
                    </a:p>
                  </a:txBody>
                  <a:tcPr/>
                </a:tc>
                <a:tc>
                  <a:txBody>
                    <a:bodyPr/>
                    <a:lstStyle/>
                    <a:p>
                      <a:r>
                        <a:rPr lang="zh-CN" altLang="en-US" dirty="0"/>
                        <a:t>描述</a:t>
                      </a:r>
                    </a:p>
                  </a:txBody>
                  <a:tcPr/>
                </a:tc>
                <a:extLst>
                  <a:ext uri="{0D108BD9-81ED-4DB2-BD59-A6C34878D82A}">
                    <a16:rowId xmlns:a16="http://schemas.microsoft.com/office/drawing/2014/main" val="10000"/>
                  </a:ext>
                </a:extLst>
              </a:tr>
              <a:tr h="826397">
                <a:tc>
                  <a:txBody>
                    <a:bodyPr/>
                    <a:lstStyle/>
                    <a:p>
                      <a:r>
                        <a:rPr lang="en-US" altLang="zh-CN" dirty="0"/>
                        <a:t>DDR3L/DDR4 DRAM</a:t>
                      </a:r>
                      <a:r>
                        <a:rPr lang="en-US" altLang="zh-CN" baseline="0" dirty="0"/>
                        <a:t> Interface 53pins</a:t>
                      </a:r>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826397">
                <a:tc>
                  <a:txBody>
                    <a:bodyPr/>
                    <a:lstStyle/>
                    <a:p>
                      <a:r>
                        <a:rPr lang="en-US" altLang="zh-CN" dirty="0"/>
                        <a:t>PCI</a:t>
                      </a:r>
                      <a:r>
                        <a:rPr lang="en-US" altLang="zh-CN" baseline="0" dirty="0"/>
                        <a:t> Express Interface 8 pins</a:t>
                      </a:r>
                      <a:endParaRPr lang="zh-CN" altLang="en-US" dirty="0"/>
                    </a:p>
                  </a:txBody>
                  <a:tcPr/>
                </a:tc>
                <a:tc>
                  <a:txBody>
                    <a:bodyPr/>
                    <a:lstStyle/>
                    <a:p>
                      <a:r>
                        <a:rPr lang="en-US" altLang="zh-CN" dirty="0"/>
                        <a:t>PCI-E BUS</a:t>
                      </a:r>
                      <a:endParaRPr lang="zh-CN" altLang="en-US" dirty="0"/>
                    </a:p>
                  </a:txBody>
                  <a:tcPr/>
                </a:tc>
                <a:extLst>
                  <a:ext uri="{0D108BD9-81ED-4DB2-BD59-A6C34878D82A}">
                    <a16:rowId xmlns:a16="http://schemas.microsoft.com/office/drawing/2014/main" val="10002"/>
                  </a:ext>
                </a:extLst>
              </a:tr>
              <a:tr h="1928259">
                <a:tc>
                  <a:txBody>
                    <a:bodyPr/>
                    <a:lstStyle/>
                    <a:p>
                      <a:r>
                        <a:rPr lang="en-US" altLang="zh-CN" dirty="0"/>
                        <a:t>LPC/</a:t>
                      </a:r>
                      <a:r>
                        <a:rPr lang="en-US" altLang="zh-CN" dirty="0" err="1"/>
                        <a:t>eSPI</a:t>
                      </a:r>
                      <a:r>
                        <a:rPr lang="en-US" altLang="zh-CN" baseline="0" dirty="0"/>
                        <a:t> Interface 8 pins</a:t>
                      </a:r>
                      <a:endParaRPr lang="zh-CN" altLang="en-US" dirty="0"/>
                    </a:p>
                  </a:txBody>
                  <a:tcPr/>
                </a:tc>
                <a:tc>
                  <a:txBody>
                    <a:bodyPr/>
                    <a:lstStyle/>
                    <a:p>
                      <a:r>
                        <a:rPr lang="en-US" altLang="zh-CN" dirty="0"/>
                        <a:t>LPC/</a:t>
                      </a:r>
                      <a:r>
                        <a:rPr lang="en-US" altLang="zh-CN" dirty="0" err="1"/>
                        <a:t>eSPI</a:t>
                      </a:r>
                      <a:r>
                        <a:rPr lang="en-US" altLang="zh-CN" baseline="0" dirty="0"/>
                        <a:t> bus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Low Pin Count Interface Specification1.1.pdf</a:t>
                      </a:r>
                      <a:endParaRPr lang="zh-CN" altLang="en-US" dirty="0"/>
                    </a:p>
                  </a:txBody>
                  <a:tcPr/>
                </a:tc>
                <a:extLst>
                  <a:ext uri="{0D108BD9-81ED-4DB2-BD59-A6C34878D82A}">
                    <a16:rowId xmlns:a16="http://schemas.microsoft.com/office/drawing/2014/main" val="10003"/>
                  </a:ext>
                </a:extLst>
              </a:tr>
              <a:tr h="2662834">
                <a:tc>
                  <a:txBody>
                    <a:bodyPr/>
                    <a:lstStyle/>
                    <a:p>
                      <a:r>
                        <a:rPr lang="en-US" altLang="zh-CN" dirty="0"/>
                        <a:t>RGMII/RMII/NCSI</a:t>
                      </a:r>
                      <a:r>
                        <a:rPr lang="en-US" altLang="zh-CN" baseline="0" dirty="0"/>
                        <a:t>  Dual Interface 29pins</a:t>
                      </a:r>
                      <a:endParaRPr lang="zh-CN" altLang="en-US" dirty="0"/>
                    </a:p>
                  </a:txBody>
                  <a:tcPr/>
                </a:tc>
                <a:tc>
                  <a:txBody>
                    <a:bodyPr/>
                    <a:lstStyle/>
                    <a:p>
                      <a:r>
                        <a:rPr lang="en-US" altLang="zh-CN" dirty="0"/>
                        <a:t>RMII_spec.pdf</a:t>
                      </a:r>
                    </a:p>
                    <a:p>
                      <a:r>
                        <a:rPr lang="en-US" altLang="zh-CN" dirty="0"/>
                        <a:t>NCSI_SPEC.pdf</a:t>
                      </a:r>
                    </a:p>
                    <a:p>
                      <a:r>
                        <a:rPr lang="en-US" altLang="zh-CN" dirty="0"/>
                        <a:t>RTL8211F-CG-Realtek.pdf</a:t>
                      </a:r>
                    </a:p>
                    <a:p>
                      <a:r>
                        <a:rPr lang="en-US" altLang="zh-CN" dirty="0"/>
                        <a:t>ethernet-controller-i350-datasheet.pdf</a:t>
                      </a:r>
                      <a:endParaRPr lang="zh-CN" altLang="en-US" dirty="0"/>
                    </a:p>
                  </a:txBody>
                  <a:tcPr/>
                </a:tc>
                <a:extLst>
                  <a:ext uri="{0D108BD9-81ED-4DB2-BD59-A6C34878D82A}">
                    <a16:rowId xmlns:a16="http://schemas.microsoft.com/office/drawing/2014/main" val="10004"/>
                  </a:ext>
                </a:extLst>
              </a:tr>
              <a:tr h="459109">
                <a:tc>
                  <a:txBody>
                    <a:bodyPr/>
                    <a:lstStyle/>
                    <a:p>
                      <a:r>
                        <a:rPr lang="en-US" altLang="zh-CN" dirty="0"/>
                        <a:t>UART</a:t>
                      </a:r>
                      <a:r>
                        <a:rPr lang="en-US" altLang="zh-CN" baseline="0" dirty="0"/>
                        <a:t> Port 42pins</a:t>
                      </a:r>
                      <a:endParaRPr lang="zh-CN" altLang="en-US" dirty="0"/>
                    </a:p>
                  </a:txBody>
                  <a:tcPr/>
                </a:tc>
                <a:tc>
                  <a:txBody>
                    <a:bodyPr/>
                    <a:lstStyle/>
                    <a:p>
                      <a:endParaRPr lang="zh-CN" altLang="en-US"/>
                    </a:p>
                  </a:txBody>
                  <a:tcPr/>
                </a:tc>
                <a:extLst>
                  <a:ext uri="{0D108BD9-81ED-4DB2-BD59-A6C34878D82A}">
                    <a16:rowId xmlns:a16="http://schemas.microsoft.com/office/drawing/2014/main" val="10005"/>
                  </a:ext>
                </a:extLst>
              </a:tr>
              <a:tr h="826397">
                <a:tc>
                  <a:txBody>
                    <a:bodyPr/>
                    <a:lstStyle/>
                    <a:p>
                      <a:r>
                        <a:rPr lang="en-US" altLang="zh-CN" dirty="0"/>
                        <a:t>Firmware</a:t>
                      </a:r>
                      <a:r>
                        <a:rPr lang="en-US" altLang="zh-CN" baseline="0" dirty="0"/>
                        <a:t> SPI Memory Interface 6pins</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SPI BUS, W25Q256FV.pdf</a:t>
                      </a:r>
                      <a:endParaRPr lang="zh-CN" altLang="en-US" dirty="0"/>
                    </a:p>
                  </a:txBody>
                  <a:tcPr/>
                </a:tc>
                <a:extLst>
                  <a:ext uri="{0D108BD9-81ED-4DB2-BD59-A6C34878D82A}">
                    <a16:rowId xmlns:a16="http://schemas.microsoft.com/office/drawing/2014/main" val="10006"/>
                  </a:ext>
                </a:extLst>
              </a:tr>
              <a:tr h="826397">
                <a:tc>
                  <a:txBody>
                    <a:bodyPr/>
                    <a:lstStyle/>
                    <a:p>
                      <a:r>
                        <a:rPr lang="en-US" altLang="zh-CN" dirty="0"/>
                        <a:t>Extended</a:t>
                      </a:r>
                      <a:r>
                        <a:rPr lang="en-US" altLang="zh-CN" baseline="0" dirty="0"/>
                        <a:t> SPI Memory Interface 12pins</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SPI BUS</a:t>
                      </a:r>
                      <a:endParaRPr lang="zh-CN" altLang="en-US" dirty="0"/>
                    </a:p>
                    <a:p>
                      <a:endParaRPr lang="zh-CN" alt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806051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a:t>提供硬件接口</a:t>
            </a:r>
            <a:endParaRPr lang="en-US" altLang="zh-CN" dirty="0"/>
          </a:p>
          <a:p>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144921223"/>
              </p:ext>
            </p:extLst>
          </p:nvPr>
        </p:nvGraphicFramePr>
        <p:xfrm>
          <a:off x="2796466" y="836712"/>
          <a:ext cx="6213310" cy="6583680"/>
        </p:xfrm>
        <a:graphic>
          <a:graphicData uri="http://schemas.openxmlformats.org/drawingml/2006/table">
            <a:tbl>
              <a:tblPr firstRow="1" bandRow="1">
                <a:tableStyleId>{5C22544A-7EE6-4342-B048-85BDC9FD1C3A}</a:tableStyleId>
              </a:tblPr>
              <a:tblGrid>
                <a:gridCol w="316531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zh-CN" altLang="en-US" dirty="0"/>
                        <a:t>硬件接口</a:t>
                      </a:r>
                    </a:p>
                  </a:txBody>
                  <a:tcPr/>
                </a:tc>
                <a:tc>
                  <a:txBody>
                    <a:bodyPr/>
                    <a:lstStyle/>
                    <a:p>
                      <a:r>
                        <a:rPr lang="zh-CN" altLang="en-US" dirty="0"/>
                        <a:t>描述</a:t>
                      </a:r>
                    </a:p>
                  </a:txBody>
                  <a:tcPr/>
                </a:tc>
                <a:extLst>
                  <a:ext uri="{0D108BD9-81ED-4DB2-BD59-A6C34878D82A}">
                    <a16:rowId xmlns:a16="http://schemas.microsoft.com/office/drawing/2014/main" val="10000"/>
                  </a:ext>
                </a:extLst>
              </a:tr>
              <a:tr h="370840">
                <a:tc>
                  <a:txBody>
                    <a:bodyPr/>
                    <a:lstStyle/>
                    <a:p>
                      <a:r>
                        <a:rPr lang="en-US" altLang="zh-CN" dirty="0"/>
                        <a:t>I2C/</a:t>
                      </a:r>
                      <a:r>
                        <a:rPr lang="en-US" altLang="zh-CN" dirty="0" err="1"/>
                        <a:t>Smbus</a:t>
                      </a:r>
                      <a:r>
                        <a:rPr lang="en-US" altLang="zh-CN" dirty="0"/>
                        <a:t>/PMBUS/IPMB</a:t>
                      </a:r>
                      <a:r>
                        <a:rPr lang="en-US" altLang="zh-CN" baseline="0" dirty="0"/>
                        <a:t> Interface 20pins</a:t>
                      </a:r>
                      <a:endParaRPr lang="zh-CN" altLang="en-US" dirty="0"/>
                    </a:p>
                  </a:txBody>
                  <a:tcPr/>
                </a:tc>
                <a:tc>
                  <a:txBody>
                    <a:bodyPr/>
                    <a:lstStyle/>
                    <a:p>
                      <a:r>
                        <a:rPr lang="en-US" altLang="zh-CN" dirty="0"/>
                        <a:t>AT24C04.pdf</a:t>
                      </a:r>
                    </a:p>
                    <a:p>
                      <a:r>
                        <a:rPr lang="en-US" altLang="zh-CN" dirty="0"/>
                        <a:t>SMBus_3_1_20180319.pdf</a:t>
                      </a:r>
                    </a:p>
                    <a:p>
                      <a:r>
                        <a:rPr lang="en-US" altLang="zh-CN" dirty="0"/>
                        <a:t>PMBus_Specification_Part.pdf</a:t>
                      </a:r>
                    </a:p>
                    <a:p>
                      <a:r>
                        <a:rPr lang="en-US" altLang="zh-CN" dirty="0"/>
                        <a:t>IIC_spec.pdf</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SD/SDIO/</a:t>
                      </a:r>
                      <a:r>
                        <a:rPr lang="en-US" altLang="zh-CN" dirty="0" err="1"/>
                        <a:t>Emmc</a:t>
                      </a:r>
                      <a:r>
                        <a:rPr lang="en-US" altLang="zh-CN" baseline="0" dirty="0"/>
                        <a:t> Interfaces 16pins</a:t>
                      </a:r>
                      <a:endParaRPr lang="zh-CN" altLang="en-US" dirty="0"/>
                    </a:p>
                  </a:txBody>
                  <a:tcPr/>
                </a:tc>
                <a:tc>
                  <a:txBody>
                    <a:bodyPr/>
                    <a:lstStyle/>
                    <a:p>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Serial GPIO Interface  12pins</a:t>
                      </a:r>
                      <a:endParaRPr lang="zh-CN" altLang="en-US" dirty="0"/>
                    </a:p>
                  </a:txBody>
                  <a:tcPr/>
                </a:tc>
                <a:tc>
                  <a:txBody>
                    <a:bodyPr/>
                    <a:lstStyle/>
                    <a:p>
                      <a:r>
                        <a:rPr lang="en-US" altLang="zh-CN" dirty="0"/>
                        <a:t>SFF-8485.PDF</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a:t>VGA</a:t>
                      </a:r>
                      <a:r>
                        <a:rPr lang="en-US" altLang="zh-CN" baseline="0" dirty="0"/>
                        <a:t> Interface 4pins</a:t>
                      </a:r>
                      <a:endParaRPr lang="zh-CN" altLang="en-US" dirty="0"/>
                    </a:p>
                  </a:txBody>
                  <a:tcPr/>
                </a:tc>
                <a:tc>
                  <a:txBody>
                    <a:bodyPr/>
                    <a:lstStyle/>
                    <a:p>
                      <a:endParaRPr lang="zh-CN" altLang="en-US"/>
                    </a:p>
                  </a:txBody>
                  <a:tcPr/>
                </a:tc>
                <a:extLst>
                  <a:ext uri="{0D108BD9-81ED-4DB2-BD59-A6C34878D82A}">
                    <a16:rowId xmlns:a16="http://schemas.microsoft.com/office/drawing/2014/main" val="10004"/>
                  </a:ext>
                </a:extLst>
              </a:tr>
              <a:tr h="370840">
                <a:tc>
                  <a:txBody>
                    <a:bodyPr/>
                    <a:lstStyle/>
                    <a:p>
                      <a:r>
                        <a:rPr lang="en-US" altLang="zh-CN" dirty="0"/>
                        <a:t>PWM/Fan</a:t>
                      </a:r>
                      <a:r>
                        <a:rPr lang="en-US" altLang="zh-CN" baseline="0" dirty="0"/>
                        <a:t> Tachometer 24pins</a:t>
                      </a:r>
                      <a:endParaRPr lang="zh-CN" altLang="en-US" dirty="0"/>
                    </a:p>
                  </a:txBody>
                  <a:tcPr/>
                </a:tc>
                <a:tc>
                  <a:txBody>
                    <a:bodyPr/>
                    <a:lstStyle/>
                    <a:p>
                      <a:endParaRPr lang="zh-CN" altLang="en-US" dirty="0"/>
                    </a:p>
                  </a:txBody>
                  <a:tcPr/>
                </a:tc>
                <a:extLst>
                  <a:ext uri="{0D108BD9-81ED-4DB2-BD59-A6C34878D82A}">
                    <a16:rowId xmlns:a16="http://schemas.microsoft.com/office/drawing/2014/main" val="10005"/>
                  </a:ext>
                </a:extLst>
              </a:tr>
              <a:tr h="370840">
                <a:tc>
                  <a:txBody>
                    <a:bodyPr/>
                    <a:lstStyle/>
                    <a:p>
                      <a:r>
                        <a:rPr lang="en-US" altLang="zh-CN" dirty="0"/>
                        <a:t>GPIO Interface </a:t>
                      </a:r>
                      <a:endParaRPr lang="zh-CN" altLang="en-US" dirty="0"/>
                    </a:p>
                  </a:txBody>
                  <a:tcPr/>
                </a:tc>
                <a:tc>
                  <a:txBody>
                    <a:bodyPr/>
                    <a:lstStyle/>
                    <a:p>
                      <a:endParaRPr lang="zh-CN" altLang="en-US"/>
                    </a:p>
                  </a:txBody>
                  <a:tcPr/>
                </a:tc>
                <a:extLst>
                  <a:ext uri="{0D108BD9-81ED-4DB2-BD59-A6C34878D82A}">
                    <a16:rowId xmlns:a16="http://schemas.microsoft.com/office/drawing/2014/main" val="10006"/>
                  </a:ext>
                </a:extLst>
              </a:tr>
              <a:tr h="370840">
                <a:tc>
                  <a:txBody>
                    <a:bodyPr/>
                    <a:lstStyle/>
                    <a:p>
                      <a:r>
                        <a:rPr lang="en-US" altLang="zh-CN" dirty="0"/>
                        <a:t>PECI Port</a:t>
                      </a:r>
                      <a:r>
                        <a:rPr lang="en-US" altLang="zh-CN" baseline="0" dirty="0"/>
                        <a:t> 2 pins</a:t>
                      </a:r>
                      <a:endParaRPr lang="zh-CN" altLang="en-US" dirty="0"/>
                    </a:p>
                  </a:txBody>
                  <a:tcPr/>
                </a:tc>
                <a:tc>
                  <a:txBody>
                    <a:bodyPr/>
                    <a:lstStyle/>
                    <a:p>
                      <a:r>
                        <a:rPr lang="en-US" altLang="zh-CN" dirty="0"/>
                        <a:t>PECI_3_0.pdf</a:t>
                      </a:r>
                      <a:endParaRPr lang="zh-CN" alt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19345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a:t>提供硬件接口</a:t>
            </a:r>
            <a:endParaRPr lang="en-US" altLang="zh-CN" dirty="0"/>
          </a:p>
          <a:p>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graphicFrame>
        <p:nvGraphicFramePr>
          <p:cNvPr id="3" name="表格 2"/>
          <p:cNvGraphicFramePr>
            <a:graphicFrameLocks noGrp="1"/>
          </p:cNvGraphicFramePr>
          <p:nvPr/>
        </p:nvGraphicFramePr>
        <p:xfrm>
          <a:off x="3048000" y="1397000"/>
          <a:ext cx="6648400" cy="31089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600400">
                  <a:extLst>
                    <a:ext uri="{9D8B030D-6E8A-4147-A177-3AD203B41FA5}">
                      <a16:colId xmlns:a16="http://schemas.microsoft.com/office/drawing/2014/main" val="20001"/>
                    </a:ext>
                  </a:extLst>
                </a:gridCol>
              </a:tblGrid>
              <a:tr h="370840">
                <a:tc>
                  <a:txBody>
                    <a:bodyPr/>
                    <a:lstStyle/>
                    <a:p>
                      <a:r>
                        <a:rPr lang="zh-CN" altLang="en-US" dirty="0"/>
                        <a:t>硬件接口</a:t>
                      </a:r>
                    </a:p>
                  </a:txBody>
                  <a:tcPr/>
                </a:tc>
                <a:tc>
                  <a:txBody>
                    <a:bodyPr/>
                    <a:lstStyle/>
                    <a:p>
                      <a:r>
                        <a:rPr lang="zh-CN" altLang="en-US" dirty="0"/>
                        <a:t>描述</a:t>
                      </a:r>
                    </a:p>
                  </a:txBody>
                  <a:tcPr/>
                </a:tc>
                <a:extLst>
                  <a:ext uri="{0D108BD9-81ED-4DB2-BD59-A6C34878D82A}">
                    <a16:rowId xmlns:a16="http://schemas.microsoft.com/office/drawing/2014/main" val="10000"/>
                  </a:ext>
                </a:extLst>
              </a:tr>
              <a:tr h="370840">
                <a:tc>
                  <a:txBody>
                    <a:bodyPr/>
                    <a:lstStyle/>
                    <a:p>
                      <a:r>
                        <a:rPr lang="en-US" altLang="zh-CN" dirty="0"/>
                        <a:t>JTAG Port</a:t>
                      </a:r>
                      <a:r>
                        <a:rPr lang="en-US" altLang="zh-CN" baseline="0" dirty="0"/>
                        <a:t> 6pins</a:t>
                      </a:r>
                      <a:endParaRPr lang="zh-CN" altLang="en-US" dirty="0"/>
                    </a:p>
                  </a:txBody>
                  <a:tcPr/>
                </a:tc>
                <a:tc>
                  <a:txBody>
                    <a:bodyPr/>
                    <a:lstStyle/>
                    <a:p>
                      <a:r>
                        <a:rPr lang="en-US" altLang="zh-CN" dirty="0"/>
                        <a:t>intel_jtag_doc.pdf</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Miscellaneous</a:t>
                      </a:r>
                      <a:r>
                        <a:rPr lang="en-US" altLang="zh-CN" baseline="0" dirty="0"/>
                        <a:t> 5pins</a:t>
                      </a:r>
                      <a:endParaRPr lang="zh-CN" altLang="en-US" dirty="0"/>
                    </a:p>
                  </a:txBody>
                  <a:tcPr/>
                </a:tc>
                <a:tc>
                  <a:txBody>
                    <a:bodyPr/>
                    <a:lstStyle/>
                    <a:p>
                      <a:endParaRPr lang="zh-CN" altLang="en-US"/>
                    </a:p>
                  </a:txBody>
                  <a:tcPr/>
                </a:tc>
                <a:extLst>
                  <a:ext uri="{0D108BD9-81ED-4DB2-BD59-A6C34878D82A}">
                    <a16:rowId xmlns:a16="http://schemas.microsoft.com/office/drawing/2014/main" val="10002"/>
                  </a:ext>
                </a:extLst>
              </a:tr>
              <a:tr h="370840">
                <a:tc>
                  <a:txBody>
                    <a:bodyPr/>
                    <a:lstStyle/>
                    <a:p>
                      <a:r>
                        <a:rPr lang="en-US" altLang="zh-CN" dirty="0"/>
                        <a:t>USB 2.0 Host/Slave Port</a:t>
                      </a:r>
                      <a:r>
                        <a:rPr lang="en-US" altLang="zh-CN" baseline="0" dirty="0"/>
                        <a:t> 7pins</a:t>
                      </a:r>
                      <a:endParaRPr lang="zh-CN" altLang="en-US" dirty="0"/>
                    </a:p>
                  </a:txBody>
                  <a:tcPr/>
                </a:tc>
                <a:tc>
                  <a:txBody>
                    <a:bodyPr/>
                    <a:lstStyle/>
                    <a:p>
                      <a:r>
                        <a:rPr lang="en-US" altLang="zh-CN" dirty="0"/>
                        <a:t>USB+System+Architecture(USB2).pdf</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a:t>DAC</a:t>
                      </a:r>
                      <a:r>
                        <a:rPr lang="en-US" altLang="zh-CN" baseline="0" dirty="0"/>
                        <a:t> 6pins</a:t>
                      </a:r>
                      <a:endParaRPr lang="zh-CN" altLang="en-US" dirty="0"/>
                    </a:p>
                  </a:txBody>
                  <a:tcPr/>
                </a:tc>
                <a:tc>
                  <a:txBody>
                    <a:bodyPr/>
                    <a:lstStyle/>
                    <a:p>
                      <a:endParaRPr lang="zh-CN" altLang="en-US"/>
                    </a:p>
                  </a:txBody>
                  <a:tcPr/>
                </a:tc>
                <a:extLst>
                  <a:ext uri="{0D108BD9-81ED-4DB2-BD59-A6C34878D82A}">
                    <a16:rowId xmlns:a16="http://schemas.microsoft.com/office/drawing/2014/main" val="10004"/>
                  </a:ext>
                </a:extLst>
              </a:tr>
              <a:tr h="370840">
                <a:tc>
                  <a:txBody>
                    <a:bodyPr/>
                    <a:lstStyle/>
                    <a:p>
                      <a:r>
                        <a:rPr lang="en-US" altLang="zh-CN" dirty="0"/>
                        <a:t>ADC</a:t>
                      </a:r>
                      <a:r>
                        <a:rPr lang="en-US" altLang="zh-CN" baseline="0" dirty="0"/>
                        <a:t> 20pins</a:t>
                      </a:r>
                      <a:endParaRPr lang="zh-CN" altLang="en-US" dirty="0"/>
                    </a:p>
                  </a:txBody>
                  <a:tcPr/>
                </a:tc>
                <a:tc>
                  <a:txBody>
                    <a:bodyPr/>
                    <a:lstStyle/>
                    <a:p>
                      <a:endParaRPr lang="zh-CN" alt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00853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_I2C/</a:t>
            </a:r>
            <a:r>
              <a:rPr lang="en-US" altLang="zh-CN" dirty="0" err="1"/>
              <a:t>SMBus</a:t>
            </a:r>
            <a:endParaRPr lang="en-US" altLang="zh-CN" dirty="0"/>
          </a:p>
          <a:p>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pic>
        <p:nvPicPr>
          <p:cNvPr id="5" name="图片 4"/>
          <p:cNvPicPr>
            <a:picLocks noChangeAspect="1"/>
          </p:cNvPicPr>
          <p:nvPr/>
        </p:nvPicPr>
        <p:blipFill>
          <a:blip r:embed="rId3"/>
          <a:stretch>
            <a:fillRect/>
          </a:stretch>
        </p:blipFill>
        <p:spPr>
          <a:xfrm>
            <a:off x="1775520" y="932725"/>
            <a:ext cx="8661766" cy="5733257"/>
          </a:xfrm>
          <a:prstGeom prst="rect">
            <a:avLst/>
          </a:prstGeom>
        </p:spPr>
      </p:pic>
    </p:spTree>
    <p:extLst>
      <p:ext uri="{BB962C8B-B14F-4D97-AF65-F5344CB8AC3E}">
        <p14:creationId xmlns:p14="http://schemas.microsoft.com/office/powerpoint/2010/main" val="2443052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_I2C/</a:t>
            </a:r>
            <a:r>
              <a:rPr lang="en-US" altLang="zh-CN" dirty="0" err="1"/>
              <a:t>SMBus</a:t>
            </a:r>
            <a:endParaRPr lang="en-US" altLang="zh-CN" dirty="0"/>
          </a:p>
          <a:p>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sp>
        <p:nvSpPr>
          <p:cNvPr id="7" name="文本框 6"/>
          <p:cNvSpPr txBox="1"/>
          <p:nvPr/>
        </p:nvSpPr>
        <p:spPr>
          <a:xfrm>
            <a:off x="1919536" y="1220756"/>
            <a:ext cx="8280920" cy="3637919"/>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en-US" altLang="zh-CN" sz="1600" dirty="0">
                <a:solidFill>
                  <a:schemeClr val="tx1">
                    <a:lumMod val="75000"/>
                    <a:lumOff val="25000"/>
                  </a:schemeClr>
                </a:solidFill>
              </a:rPr>
              <a:t>I2C</a:t>
            </a:r>
            <a:r>
              <a:rPr lang="zh-CN" altLang="en-US" sz="1600" dirty="0">
                <a:solidFill>
                  <a:schemeClr val="tx1">
                    <a:lumMod val="75000"/>
                    <a:lumOff val="25000"/>
                  </a:schemeClr>
                </a:solidFill>
              </a:rPr>
              <a:t>或者基于</a:t>
            </a:r>
            <a:r>
              <a:rPr lang="en-US" altLang="zh-CN" sz="1600" dirty="0">
                <a:solidFill>
                  <a:schemeClr val="tx1">
                    <a:lumMod val="75000"/>
                    <a:lumOff val="25000"/>
                  </a:schemeClr>
                </a:solidFill>
              </a:rPr>
              <a:t>I2C</a:t>
            </a:r>
            <a:r>
              <a:rPr lang="zh-CN" altLang="en-US" sz="1600" dirty="0">
                <a:solidFill>
                  <a:schemeClr val="tx1">
                    <a:lumMod val="75000"/>
                    <a:lumOff val="25000"/>
                  </a:schemeClr>
                </a:solidFill>
              </a:rPr>
              <a:t>协议的接口协议对于</a:t>
            </a:r>
            <a:r>
              <a:rPr lang="en-US" altLang="zh-CN" sz="1600" dirty="0">
                <a:solidFill>
                  <a:schemeClr val="tx1">
                    <a:lumMod val="75000"/>
                    <a:lumOff val="25000"/>
                  </a:schemeClr>
                </a:solidFill>
              </a:rPr>
              <a:t>BMC</a:t>
            </a:r>
            <a:r>
              <a:rPr lang="zh-CN" altLang="en-US" sz="1600" dirty="0">
                <a:solidFill>
                  <a:schemeClr val="tx1">
                    <a:lumMod val="75000"/>
                    <a:lumOff val="25000"/>
                  </a:schemeClr>
                </a:solidFill>
              </a:rPr>
              <a:t>监控外部设备非常重要。</a:t>
            </a: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r>
              <a:rPr lang="zh-CN" altLang="en-US" sz="1600" dirty="0">
                <a:solidFill>
                  <a:schemeClr val="tx1">
                    <a:lumMod val="75000"/>
                    <a:lumOff val="25000"/>
                  </a:schemeClr>
                </a:solidFill>
              </a:rPr>
              <a:t>可以连接的设备包括</a:t>
            </a:r>
            <a:r>
              <a:rPr lang="en-US" altLang="zh-CN" sz="1600" dirty="0">
                <a:solidFill>
                  <a:schemeClr val="tx1">
                    <a:lumMod val="75000"/>
                    <a:lumOff val="25000"/>
                  </a:schemeClr>
                </a:solidFill>
              </a:rPr>
              <a:t>: CPU, DIMM, EEPROM, Thermal Sensor</a:t>
            </a:r>
            <a:r>
              <a:rPr lang="zh-CN" altLang="en-US" sz="1600" dirty="0">
                <a:solidFill>
                  <a:schemeClr val="tx1">
                    <a:lumMod val="75000"/>
                    <a:lumOff val="25000"/>
                  </a:schemeClr>
                </a:solidFill>
              </a:rPr>
              <a:t>， </a:t>
            </a:r>
            <a:r>
              <a:rPr lang="en-US" altLang="zh-CN" sz="1600" dirty="0">
                <a:solidFill>
                  <a:schemeClr val="tx1">
                    <a:lumMod val="75000"/>
                    <a:lumOff val="25000"/>
                  </a:schemeClr>
                </a:solidFill>
              </a:rPr>
              <a:t>IO Expander</a:t>
            </a:r>
            <a:r>
              <a:rPr lang="zh-CN" altLang="en-US" sz="1600" dirty="0">
                <a:solidFill>
                  <a:schemeClr val="tx1">
                    <a:lumMod val="75000"/>
                    <a:lumOff val="25000"/>
                  </a:schemeClr>
                </a:solidFill>
              </a:rPr>
              <a:t>， </a:t>
            </a:r>
            <a:r>
              <a:rPr lang="en-US" altLang="zh-CN" sz="1600" dirty="0">
                <a:solidFill>
                  <a:schemeClr val="tx1">
                    <a:lumMod val="75000"/>
                    <a:lumOff val="25000"/>
                  </a:schemeClr>
                </a:solidFill>
              </a:rPr>
              <a:t>HW monitor</a:t>
            </a:r>
            <a:r>
              <a:rPr lang="zh-CN" altLang="en-US" sz="1600" dirty="0">
                <a:solidFill>
                  <a:schemeClr val="tx1">
                    <a:lumMod val="75000"/>
                    <a:lumOff val="25000"/>
                  </a:schemeClr>
                </a:solidFill>
              </a:rPr>
              <a:t>， </a:t>
            </a:r>
            <a:r>
              <a:rPr lang="en-US" altLang="zh-CN" sz="1600" dirty="0">
                <a:solidFill>
                  <a:schemeClr val="tx1">
                    <a:lumMod val="75000"/>
                    <a:lumOff val="25000"/>
                  </a:schemeClr>
                </a:solidFill>
              </a:rPr>
              <a:t>VR</a:t>
            </a:r>
            <a:r>
              <a:rPr lang="zh-CN" altLang="en-US" sz="1600" dirty="0">
                <a:solidFill>
                  <a:schemeClr val="tx1">
                    <a:lumMod val="75000"/>
                    <a:lumOff val="25000"/>
                  </a:schemeClr>
                </a:solidFill>
              </a:rPr>
              <a:t>，电流</a:t>
            </a:r>
            <a:r>
              <a:rPr lang="en-US" altLang="zh-CN" sz="1600" dirty="0">
                <a:solidFill>
                  <a:schemeClr val="tx1">
                    <a:lumMod val="75000"/>
                    <a:lumOff val="25000"/>
                  </a:schemeClr>
                </a:solidFill>
              </a:rPr>
              <a:t>/</a:t>
            </a:r>
            <a:r>
              <a:rPr lang="zh-CN" altLang="en-US" sz="1600" dirty="0">
                <a:solidFill>
                  <a:schemeClr val="tx1">
                    <a:lumMod val="75000"/>
                    <a:lumOff val="25000"/>
                  </a:schemeClr>
                </a:solidFill>
              </a:rPr>
              <a:t>电压计数器，</a:t>
            </a:r>
            <a:r>
              <a:rPr lang="en-US" altLang="zh-CN" sz="1600" dirty="0" err="1">
                <a:solidFill>
                  <a:schemeClr val="tx1">
                    <a:lumMod val="75000"/>
                    <a:lumOff val="25000"/>
                  </a:schemeClr>
                </a:solidFill>
              </a:rPr>
              <a:t>Efuse</a:t>
            </a:r>
            <a:r>
              <a:rPr lang="zh-CN" altLang="en-US" sz="1600" dirty="0">
                <a:solidFill>
                  <a:schemeClr val="tx1">
                    <a:lumMod val="75000"/>
                    <a:lumOff val="25000"/>
                  </a:schemeClr>
                </a:solidFill>
              </a:rPr>
              <a:t> </a:t>
            </a:r>
            <a:endParaRPr lang="en-US" altLang="zh-CN" sz="1600" dirty="0">
              <a:solidFill>
                <a:schemeClr val="tx1">
                  <a:lumMod val="75000"/>
                  <a:lumOff val="25000"/>
                </a:schemeClr>
              </a:solidFill>
            </a:endParaRPr>
          </a:p>
          <a:p>
            <a:pPr>
              <a:lnSpc>
                <a:spcPct val="120000"/>
              </a:lnSpc>
            </a:pPr>
            <a:r>
              <a:rPr lang="en-US" altLang="zh-CN" sz="1600" dirty="0">
                <a:solidFill>
                  <a:schemeClr val="tx1">
                    <a:lumMod val="75000"/>
                    <a:lumOff val="25000"/>
                  </a:schemeClr>
                </a:solidFill>
              </a:rPr>
              <a:t>I2C</a:t>
            </a:r>
            <a:r>
              <a:rPr lang="zh-CN" altLang="en-US" sz="1600" dirty="0">
                <a:solidFill>
                  <a:schemeClr val="tx1">
                    <a:lumMod val="75000"/>
                    <a:lumOff val="25000"/>
                  </a:schemeClr>
                </a:solidFill>
              </a:rPr>
              <a:t>连接</a:t>
            </a:r>
            <a:r>
              <a:rPr lang="en-US" altLang="zh-CN" sz="1600" dirty="0">
                <a:solidFill>
                  <a:schemeClr val="tx1">
                    <a:lumMod val="75000"/>
                    <a:lumOff val="25000"/>
                  </a:schemeClr>
                </a:solidFill>
              </a:rPr>
              <a:t>CPU</a:t>
            </a:r>
            <a:r>
              <a:rPr lang="zh-CN" altLang="en-US" sz="1600" dirty="0">
                <a:solidFill>
                  <a:schemeClr val="tx1">
                    <a:lumMod val="75000"/>
                    <a:lumOff val="25000"/>
                  </a:schemeClr>
                </a:solidFill>
              </a:rPr>
              <a:t>： </a:t>
            </a:r>
            <a:r>
              <a:rPr lang="en-US" altLang="zh-CN" sz="1600" dirty="0" err="1">
                <a:solidFill>
                  <a:schemeClr val="tx1">
                    <a:lumMod val="75000"/>
                    <a:lumOff val="25000"/>
                  </a:schemeClr>
                </a:solidFill>
              </a:rPr>
              <a:t>SMLink</a:t>
            </a:r>
            <a:r>
              <a:rPr lang="zh-CN" altLang="en-US" sz="1600" dirty="0">
                <a:solidFill>
                  <a:schemeClr val="tx1">
                    <a:lumMod val="75000"/>
                    <a:lumOff val="25000"/>
                  </a:schemeClr>
                </a:solidFill>
              </a:rPr>
              <a:t>（</a:t>
            </a:r>
            <a:r>
              <a:rPr lang="en-US" altLang="zh-CN" sz="1600" dirty="0">
                <a:solidFill>
                  <a:schemeClr val="tx1">
                    <a:lumMod val="75000"/>
                    <a:lumOff val="25000"/>
                  </a:schemeClr>
                </a:solidFill>
              </a:rPr>
              <a:t>Intel</a:t>
            </a:r>
            <a:r>
              <a:rPr lang="zh-CN" altLang="en-US" sz="1600" dirty="0">
                <a:solidFill>
                  <a:schemeClr val="tx1">
                    <a:lumMod val="75000"/>
                    <a:lumOff val="25000"/>
                  </a:schemeClr>
                </a:solidFill>
              </a:rPr>
              <a:t>）， </a:t>
            </a:r>
            <a:r>
              <a:rPr lang="en-US" altLang="zh-CN" sz="1600" dirty="0">
                <a:solidFill>
                  <a:schemeClr val="tx1">
                    <a:lumMod val="75000"/>
                    <a:lumOff val="25000"/>
                  </a:schemeClr>
                </a:solidFill>
              </a:rPr>
              <a:t>APML</a:t>
            </a:r>
            <a:r>
              <a:rPr lang="zh-CN" altLang="en-US" sz="1600" dirty="0">
                <a:solidFill>
                  <a:schemeClr val="tx1">
                    <a:lumMod val="75000"/>
                    <a:lumOff val="25000"/>
                  </a:schemeClr>
                </a:solidFill>
              </a:rPr>
              <a:t>（</a:t>
            </a:r>
            <a:r>
              <a:rPr lang="en-US" altLang="zh-CN" sz="1600" dirty="0">
                <a:solidFill>
                  <a:schemeClr val="tx1">
                    <a:lumMod val="75000"/>
                    <a:lumOff val="25000"/>
                  </a:schemeClr>
                </a:solidFill>
              </a:rPr>
              <a:t>AMD</a:t>
            </a:r>
            <a:r>
              <a:rPr lang="zh-CN" altLang="en-US" sz="1600" dirty="0">
                <a:solidFill>
                  <a:schemeClr val="tx1">
                    <a:lumMod val="75000"/>
                    <a:lumOff val="25000"/>
                  </a:schemeClr>
                </a:solidFill>
              </a:rPr>
              <a:t>）</a:t>
            </a:r>
            <a:endParaRPr lang="en-US" altLang="zh-CN" sz="1600" dirty="0">
              <a:solidFill>
                <a:schemeClr val="tx1">
                  <a:lumMod val="75000"/>
                  <a:lumOff val="25000"/>
                </a:schemeClr>
              </a:solidFill>
            </a:endParaRPr>
          </a:p>
          <a:p>
            <a:pPr>
              <a:lnSpc>
                <a:spcPct val="120000"/>
              </a:lnSpc>
            </a:pPr>
            <a:r>
              <a:rPr lang="en-US" altLang="zh-CN" sz="1600" dirty="0">
                <a:solidFill>
                  <a:schemeClr val="tx1">
                    <a:lumMod val="75000"/>
                    <a:lumOff val="25000"/>
                  </a:schemeClr>
                </a:solidFill>
              </a:rPr>
              <a:t>I2C</a:t>
            </a:r>
            <a:r>
              <a:rPr lang="zh-CN" altLang="en-US" sz="1600" dirty="0">
                <a:solidFill>
                  <a:schemeClr val="tx1">
                    <a:lumMod val="75000"/>
                    <a:lumOff val="25000"/>
                  </a:schemeClr>
                </a:solidFill>
              </a:rPr>
              <a:t>连接</a:t>
            </a:r>
            <a:r>
              <a:rPr lang="en-US" altLang="zh-CN" sz="1600" dirty="0">
                <a:solidFill>
                  <a:schemeClr val="tx1">
                    <a:lumMod val="75000"/>
                    <a:lumOff val="25000"/>
                  </a:schemeClr>
                </a:solidFill>
              </a:rPr>
              <a:t>DIMM</a:t>
            </a:r>
            <a:r>
              <a:rPr lang="zh-CN" altLang="en-US" sz="1600" dirty="0">
                <a:solidFill>
                  <a:schemeClr val="tx1">
                    <a:lumMod val="75000"/>
                    <a:lumOff val="25000"/>
                  </a:schemeClr>
                </a:solidFill>
              </a:rPr>
              <a:t>： 可以读取</a:t>
            </a:r>
            <a:r>
              <a:rPr lang="en-US" altLang="zh-CN" sz="1600" dirty="0">
                <a:solidFill>
                  <a:schemeClr val="tx1">
                    <a:lumMod val="75000"/>
                    <a:lumOff val="25000"/>
                  </a:schemeClr>
                </a:solidFill>
              </a:rPr>
              <a:t>DIMM</a:t>
            </a:r>
            <a:r>
              <a:rPr lang="zh-CN" altLang="en-US" sz="1600" dirty="0">
                <a:solidFill>
                  <a:schemeClr val="tx1">
                    <a:lumMod val="75000"/>
                    <a:lumOff val="25000"/>
                  </a:schemeClr>
                </a:solidFill>
              </a:rPr>
              <a:t>的</a:t>
            </a:r>
            <a:r>
              <a:rPr lang="en-US" altLang="zh-CN" sz="1600" dirty="0">
                <a:solidFill>
                  <a:schemeClr val="tx1">
                    <a:lumMod val="75000"/>
                    <a:lumOff val="25000"/>
                  </a:schemeClr>
                </a:solidFill>
              </a:rPr>
              <a:t>SPD</a:t>
            </a:r>
            <a:r>
              <a:rPr lang="zh-CN" altLang="en-US" sz="1600" dirty="0">
                <a:solidFill>
                  <a:schemeClr val="tx1">
                    <a:lumMod val="75000"/>
                    <a:lumOff val="25000"/>
                  </a:schemeClr>
                </a:solidFill>
              </a:rPr>
              <a:t>（内存信息）以及温度</a:t>
            </a:r>
            <a:endParaRPr lang="en-US" altLang="zh-CN" sz="1600" dirty="0">
              <a:solidFill>
                <a:schemeClr val="tx1">
                  <a:lumMod val="75000"/>
                  <a:lumOff val="25000"/>
                </a:schemeClr>
              </a:solidFill>
            </a:endParaRPr>
          </a:p>
          <a:p>
            <a:pPr>
              <a:lnSpc>
                <a:spcPct val="120000"/>
              </a:lnSpc>
            </a:pPr>
            <a:r>
              <a:rPr lang="en-US" altLang="zh-CN" sz="1600" dirty="0">
                <a:solidFill>
                  <a:schemeClr val="tx1">
                    <a:lumMod val="75000"/>
                    <a:lumOff val="25000"/>
                  </a:schemeClr>
                </a:solidFill>
              </a:rPr>
              <a:t>I2C</a:t>
            </a:r>
            <a:r>
              <a:rPr lang="zh-CN" altLang="en-US" sz="1600" dirty="0">
                <a:solidFill>
                  <a:schemeClr val="tx1">
                    <a:lumMod val="75000"/>
                    <a:lumOff val="25000"/>
                  </a:schemeClr>
                </a:solidFill>
              </a:rPr>
              <a:t>连接</a:t>
            </a:r>
            <a:r>
              <a:rPr lang="en-US" altLang="zh-CN" sz="1600" dirty="0">
                <a:solidFill>
                  <a:schemeClr val="tx1">
                    <a:lumMod val="75000"/>
                    <a:lumOff val="25000"/>
                  </a:schemeClr>
                </a:solidFill>
              </a:rPr>
              <a:t>EEPROM</a:t>
            </a:r>
            <a:r>
              <a:rPr lang="zh-CN" altLang="en-US" sz="1600" dirty="0">
                <a:solidFill>
                  <a:schemeClr val="tx1">
                    <a:lumMod val="75000"/>
                    <a:lumOff val="25000"/>
                  </a:schemeClr>
                </a:solidFill>
              </a:rPr>
              <a:t>： 读取</a:t>
            </a:r>
            <a:r>
              <a:rPr lang="en-US" altLang="zh-CN" sz="1600" dirty="0">
                <a:solidFill>
                  <a:schemeClr val="tx1">
                    <a:lumMod val="75000"/>
                    <a:lumOff val="25000"/>
                  </a:schemeClr>
                </a:solidFill>
              </a:rPr>
              <a:t>FRU</a:t>
            </a:r>
            <a:r>
              <a:rPr lang="zh-CN" altLang="en-US" sz="1600" dirty="0">
                <a:solidFill>
                  <a:schemeClr val="tx1">
                    <a:lumMod val="75000"/>
                    <a:lumOff val="25000"/>
                  </a:schemeClr>
                </a:solidFill>
              </a:rPr>
              <a:t>， 读取</a:t>
            </a:r>
            <a:r>
              <a:rPr lang="en-US" altLang="zh-CN" sz="1600" dirty="0">
                <a:solidFill>
                  <a:schemeClr val="tx1">
                    <a:lumMod val="75000"/>
                    <a:lumOff val="25000"/>
                  </a:schemeClr>
                </a:solidFill>
              </a:rPr>
              <a:t>BMC MAC address</a:t>
            </a:r>
            <a:r>
              <a:rPr lang="zh-CN" altLang="en-US" sz="1600" dirty="0">
                <a:solidFill>
                  <a:schemeClr val="tx1">
                    <a:lumMod val="75000"/>
                    <a:lumOff val="25000"/>
                  </a:schemeClr>
                </a:solidFill>
              </a:rPr>
              <a:t>， 读取</a:t>
            </a:r>
            <a:r>
              <a:rPr lang="en-US" altLang="zh-CN" sz="1600" dirty="0">
                <a:solidFill>
                  <a:schemeClr val="tx1">
                    <a:lumMod val="75000"/>
                    <a:lumOff val="25000"/>
                  </a:schemeClr>
                </a:solidFill>
              </a:rPr>
              <a:t>UUID</a:t>
            </a:r>
          </a:p>
          <a:p>
            <a:pPr>
              <a:lnSpc>
                <a:spcPct val="120000"/>
              </a:lnSpc>
            </a:pPr>
            <a:r>
              <a:rPr lang="en-US" altLang="zh-CN" sz="1600" dirty="0">
                <a:solidFill>
                  <a:schemeClr val="tx1">
                    <a:lumMod val="75000"/>
                    <a:lumOff val="25000"/>
                  </a:schemeClr>
                </a:solidFill>
              </a:rPr>
              <a:t>I2C</a:t>
            </a:r>
            <a:r>
              <a:rPr lang="zh-CN" altLang="en-US" sz="1600" dirty="0">
                <a:solidFill>
                  <a:schemeClr val="tx1">
                    <a:lumMod val="75000"/>
                    <a:lumOff val="25000"/>
                  </a:schemeClr>
                </a:solidFill>
              </a:rPr>
              <a:t>连接</a:t>
            </a:r>
            <a:r>
              <a:rPr lang="en-US" altLang="zh-CN" sz="1600" dirty="0">
                <a:solidFill>
                  <a:schemeClr val="tx1">
                    <a:lumMod val="75000"/>
                    <a:lumOff val="25000"/>
                  </a:schemeClr>
                </a:solidFill>
              </a:rPr>
              <a:t>Thermal Sensor</a:t>
            </a:r>
            <a:r>
              <a:rPr lang="zh-CN" altLang="en-US" sz="1600" dirty="0">
                <a:solidFill>
                  <a:schemeClr val="tx1">
                    <a:lumMod val="75000"/>
                    <a:lumOff val="25000"/>
                  </a:schemeClr>
                </a:solidFill>
              </a:rPr>
              <a:t>： 获取环境温度</a:t>
            </a:r>
            <a:endParaRPr lang="en-US" altLang="zh-CN" sz="1600" dirty="0">
              <a:solidFill>
                <a:schemeClr val="tx1">
                  <a:lumMod val="75000"/>
                  <a:lumOff val="25000"/>
                </a:schemeClr>
              </a:solidFill>
            </a:endParaRPr>
          </a:p>
          <a:p>
            <a:pPr>
              <a:lnSpc>
                <a:spcPct val="120000"/>
              </a:lnSpc>
            </a:pPr>
            <a:r>
              <a:rPr lang="en-US" altLang="zh-CN" sz="1600" dirty="0">
                <a:solidFill>
                  <a:schemeClr val="tx1">
                    <a:lumMod val="75000"/>
                    <a:lumOff val="25000"/>
                  </a:schemeClr>
                </a:solidFill>
              </a:rPr>
              <a:t>I2C</a:t>
            </a:r>
            <a:r>
              <a:rPr lang="zh-CN" altLang="en-US" sz="1600" dirty="0">
                <a:solidFill>
                  <a:schemeClr val="tx1">
                    <a:lumMod val="75000"/>
                    <a:lumOff val="25000"/>
                  </a:schemeClr>
                </a:solidFill>
              </a:rPr>
              <a:t>连接</a:t>
            </a:r>
            <a:r>
              <a:rPr lang="en-US" altLang="zh-CN" sz="1600" dirty="0">
                <a:solidFill>
                  <a:schemeClr val="tx1">
                    <a:lumMod val="75000"/>
                    <a:lumOff val="25000"/>
                  </a:schemeClr>
                </a:solidFill>
              </a:rPr>
              <a:t>IO Expander</a:t>
            </a:r>
            <a:r>
              <a:rPr lang="zh-CN" altLang="en-US" sz="1600" dirty="0">
                <a:solidFill>
                  <a:schemeClr val="tx1">
                    <a:lumMod val="75000"/>
                    <a:lumOff val="25000"/>
                  </a:schemeClr>
                </a:solidFill>
              </a:rPr>
              <a:t>： 接口扩展， 例如</a:t>
            </a:r>
            <a:r>
              <a:rPr lang="en-US" altLang="zh-CN" sz="1600" dirty="0">
                <a:solidFill>
                  <a:schemeClr val="tx1">
                    <a:lumMod val="75000"/>
                    <a:lumOff val="25000"/>
                  </a:schemeClr>
                </a:solidFill>
              </a:rPr>
              <a:t>BMC</a:t>
            </a:r>
            <a:r>
              <a:rPr lang="zh-CN" altLang="en-US" sz="1600" dirty="0">
                <a:solidFill>
                  <a:schemeClr val="tx1">
                    <a:lumMod val="75000"/>
                    <a:lumOff val="25000"/>
                  </a:schemeClr>
                </a:solidFill>
              </a:rPr>
              <a:t>通过</a:t>
            </a:r>
            <a:r>
              <a:rPr lang="en-US" altLang="zh-CN" sz="1600" dirty="0">
                <a:solidFill>
                  <a:schemeClr val="tx1">
                    <a:lumMod val="75000"/>
                    <a:lumOff val="25000"/>
                  </a:schemeClr>
                </a:solidFill>
              </a:rPr>
              <a:t>I2C</a:t>
            </a:r>
            <a:r>
              <a:rPr lang="zh-CN" altLang="en-US" sz="1600" dirty="0">
                <a:solidFill>
                  <a:schemeClr val="tx1">
                    <a:lumMod val="75000"/>
                    <a:lumOff val="25000"/>
                  </a:schemeClr>
                </a:solidFill>
              </a:rPr>
              <a:t>控制</a:t>
            </a:r>
            <a:r>
              <a:rPr lang="en-US" altLang="zh-CN" sz="1600" dirty="0">
                <a:solidFill>
                  <a:schemeClr val="tx1">
                    <a:lumMod val="75000"/>
                    <a:lumOff val="25000"/>
                  </a:schemeClr>
                </a:solidFill>
              </a:rPr>
              <a:t>IO Expander</a:t>
            </a:r>
            <a:r>
              <a:rPr lang="zh-CN" altLang="en-US" sz="1600" dirty="0">
                <a:solidFill>
                  <a:schemeClr val="tx1">
                    <a:lumMod val="75000"/>
                    <a:lumOff val="25000"/>
                  </a:schemeClr>
                </a:solidFill>
              </a:rPr>
              <a:t>上的</a:t>
            </a:r>
            <a:r>
              <a:rPr lang="en-US" altLang="zh-CN" sz="1600" dirty="0">
                <a:solidFill>
                  <a:schemeClr val="tx1">
                    <a:lumMod val="75000"/>
                    <a:lumOff val="25000"/>
                  </a:schemeClr>
                </a:solidFill>
              </a:rPr>
              <a:t>DIMM ERROR LED</a:t>
            </a:r>
            <a:r>
              <a:rPr lang="zh-CN" altLang="en-US" sz="1600" dirty="0">
                <a:solidFill>
                  <a:schemeClr val="tx1">
                    <a:lumMod val="75000"/>
                    <a:lumOff val="25000"/>
                  </a:schemeClr>
                </a:solidFill>
              </a:rPr>
              <a:t>管脚</a:t>
            </a:r>
            <a:endParaRPr lang="en-US" altLang="zh-CN" sz="1600" dirty="0">
              <a:solidFill>
                <a:schemeClr val="tx1">
                  <a:lumMod val="75000"/>
                  <a:lumOff val="25000"/>
                </a:schemeClr>
              </a:solidFill>
            </a:endParaRPr>
          </a:p>
          <a:p>
            <a:pPr>
              <a:lnSpc>
                <a:spcPct val="120000"/>
              </a:lnSpc>
            </a:pPr>
            <a:r>
              <a:rPr lang="en-US" altLang="zh-CN" sz="1600" dirty="0">
                <a:solidFill>
                  <a:schemeClr val="tx1">
                    <a:lumMod val="75000"/>
                    <a:lumOff val="25000"/>
                  </a:schemeClr>
                </a:solidFill>
              </a:rPr>
              <a:t>I2C</a:t>
            </a:r>
            <a:r>
              <a:rPr lang="zh-CN" altLang="en-US" sz="1600" dirty="0">
                <a:solidFill>
                  <a:schemeClr val="tx1">
                    <a:lumMod val="75000"/>
                    <a:lumOff val="25000"/>
                  </a:schemeClr>
                </a:solidFill>
              </a:rPr>
              <a:t>连接</a:t>
            </a:r>
            <a:r>
              <a:rPr lang="en-US" altLang="zh-CN" sz="1600" dirty="0">
                <a:solidFill>
                  <a:schemeClr val="tx1">
                    <a:lumMod val="75000"/>
                    <a:lumOff val="25000"/>
                  </a:schemeClr>
                </a:solidFill>
              </a:rPr>
              <a:t>HW monitor</a:t>
            </a:r>
            <a:r>
              <a:rPr lang="zh-CN" altLang="en-US" sz="1600" dirty="0">
                <a:solidFill>
                  <a:schemeClr val="tx1">
                    <a:lumMod val="75000"/>
                    <a:lumOff val="25000"/>
                  </a:schemeClr>
                </a:solidFill>
              </a:rPr>
              <a:t>： </a:t>
            </a:r>
            <a:r>
              <a:rPr lang="en-US" altLang="zh-CN" sz="1600" dirty="0">
                <a:solidFill>
                  <a:schemeClr val="tx1">
                    <a:lumMod val="75000"/>
                    <a:lumOff val="25000"/>
                  </a:schemeClr>
                </a:solidFill>
              </a:rPr>
              <a:t>I2C</a:t>
            </a:r>
            <a:r>
              <a:rPr lang="zh-CN" altLang="en-US" sz="1600" dirty="0">
                <a:solidFill>
                  <a:schemeClr val="tx1">
                    <a:lumMod val="75000"/>
                    <a:lumOff val="25000"/>
                  </a:schemeClr>
                </a:solidFill>
              </a:rPr>
              <a:t>读取相应寄存器获取包括</a:t>
            </a:r>
            <a:r>
              <a:rPr lang="en-US" altLang="zh-CN" sz="1600" dirty="0">
                <a:solidFill>
                  <a:schemeClr val="tx1">
                    <a:lumMod val="75000"/>
                    <a:lumOff val="25000"/>
                  </a:schemeClr>
                </a:solidFill>
              </a:rPr>
              <a:t>ADC</a:t>
            </a:r>
            <a:r>
              <a:rPr lang="zh-CN" altLang="en-US" sz="1600" dirty="0">
                <a:solidFill>
                  <a:schemeClr val="tx1">
                    <a:lumMod val="75000"/>
                    <a:lumOff val="25000"/>
                  </a:schemeClr>
                </a:solidFill>
              </a:rPr>
              <a:t>，</a:t>
            </a:r>
            <a:r>
              <a:rPr lang="en-US" altLang="zh-CN" sz="1600" dirty="0">
                <a:solidFill>
                  <a:schemeClr val="tx1">
                    <a:lumMod val="75000"/>
                    <a:lumOff val="25000"/>
                  </a:schemeClr>
                </a:solidFill>
              </a:rPr>
              <a:t>Fan Tach</a:t>
            </a:r>
            <a:r>
              <a:rPr lang="zh-CN" altLang="en-US" sz="1600" dirty="0">
                <a:solidFill>
                  <a:schemeClr val="tx1">
                    <a:lumMod val="75000"/>
                    <a:lumOff val="25000"/>
                  </a:schemeClr>
                </a:solidFill>
              </a:rPr>
              <a:t>， </a:t>
            </a:r>
            <a:r>
              <a:rPr lang="en-US" altLang="zh-CN" sz="1600" dirty="0" err="1">
                <a:solidFill>
                  <a:schemeClr val="tx1">
                    <a:lumMod val="75000"/>
                    <a:lumOff val="25000"/>
                  </a:schemeClr>
                </a:solidFill>
              </a:rPr>
              <a:t>caterr</a:t>
            </a:r>
            <a:r>
              <a:rPr lang="zh-CN" altLang="en-US" sz="1600" dirty="0">
                <a:solidFill>
                  <a:schemeClr val="tx1">
                    <a:lumMod val="75000"/>
                    <a:lumOff val="25000"/>
                  </a:schemeClr>
                </a:solidFill>
              </a:rPr>
              <a:t>等信号</a:t>
            </a:r>
            <a:endParaRPr lang="en-US" altLang="zh-CN" sz="1600" dirty="0">
              <a:solidFill>
                <a:schemeClr val="tx1">
                  <a:lumMod val="75000"/>
                  <a:lumOff val="25000"/>
                </a:schemeClr>
              </a:solidFill>
            </a:endParaRPr>
          </a:p>
          <a:p>
            <a:pPr>
              <a:lnSpc>
                <a:spcPct val="120000"/>
              </a:lnSpc>
            </a:pPr>
            <a:r>
              <a:rPr lang="en-US" altLang="zh-CN" sz="1600" dirty="0">
                <a:solidFill>
                  <a:schemeClr val="tx1">
                    <a:lumMod val="75000"/>
                    <a:lumOff val="25000"/>
                  </a:schemeClr>
                </a:solidFill>
              </a:rPr>
              <a:t>I2C</a:t>
            </a:r>
            <a:r>
              <a:rPr lang="zh-CN" altLang="en-US" sz="1600" dirty="0">
                <a:solidFill>
                  <a:schemeClr val="tx1">
                    <a:lumMod val="75000"/>
                    <a:lumOff val="25000"/>
                  </a:schemeClr>
                </a:solidFill>
              </a:rPr>
              <a:t>连接电流</a:t>
            </a:r>
            <a:r>
              <a:rPr lang="en-US" altLang="zh-CN" sz="1600" dirty="0">
                <a:solidFill>
                  <a:schemeClr val="tx1">
                    <a:lumMod val="75000"/>
                    <a:lumOff val="25000"/>
                  </a:schemeClr>
                </a:solidFill>
              </a:rPr>
              <a:t>/</a:t>
            </a:r>
            <a:r>
              <a:rPr lang="zh-CN" altLang="en-US" sz="1600" dirty="0">
                <a:solidFill>
                  <a:schemeClr val="tx1">
                    <a:lumMod val="75000"/>
                    <a:lumOff val="25000"/>
                  </a:schemeClr>
                </a:solidFill>
              </a:rPr>
              <a:t>电压计数器： 读取相关电流及相关部件功率</a:t>
            </a:r>
            <a:endParaRPr lang="en-US" altLang="zh-CN" sz="1600" dirty="0">
              <a:solidFill>
                <a:schemeClr val="tx1">
                  <a:lumMod val="75000"/>
                  <a:lumOff val="25000"/>
                </a:schemeClr>
              </a:solidFill>
            </a:endParaRPr>
          </a:p>
          <a:p>
            <a:pPr>
              <a:lnSpc>
                <a:spcPct val="120000"/>
              </a:lnSpc>
            </a:pPr>
            <a:r>
              <a:rPr lang="en-US" altLang="zh-CN" sz="1600" dirty="0">
                <a:solidFill>
                  <a:schemeClr val="tx1">
                    <a:lumMod val="75000"/>
                    <a:lumOff val="25000"/>
                  </a:schemeClr>
                </a:solidFill>
              </a:rPr>
              <a:t>I2C</a:t>
            </a:r>
            <a:r>
              <a:rPr lang="zh-CN" altLang="en-US" sz="1600" dirty="0">
                <a:solidFill>
                  <a:schemeClr val="tx1">
                    <a:lumMod val="75000"/>
                    <a:lumOff val="25000"/>
                  </a:schemeClr>
                </a:solidFill>
              </a:rPr>
              <a:t>连接</a:t>
            </a:r>
            <a:r>
              <a:rPr lang="en-US" altLang="zh-CN" sz="1600" dirty="0" err="1">
                <a:solidFill>
                  <a:schemeClr val="tx1">
                    <a:lumMod val="75000"/>
                    <a:lumOff val="25000"/>
                  </a:schemeClr>
                </a:solidFill>
              </a:rPr>
              <a:t>Efuse</a:t>
            </a:r>
            <a:r>
              <a:rPr lang="zh-CN" altLang="en-US" sz="1600" dirty="0">
                <a:solidFill>
                  <a:schemeClr val="tx1">
                    <a:lumMod val="75000"/>
                    <a:lumOff val="25000"/>
                  </a:schemeClr>
                </a:solidFill>
              </a:rPr>
              <a:t>： 开关相关电源</a:t>
            </a:r>
            <a:endParaRPr lang="en-US" altLang="zh-CN" sz="1600" dirty="0">
              <a:solidFill>
                <a:schemeClr val="tx1">
                  <a:lumMod val="75000"/>
                  <a:lumOff val="25000"/>
                </a:schemeClr>
              </a:solidFill>
            </a:endParaRPr>
          </a:p>
        </p:txBody>
      </p:sp>
    </p:spTree>
    <p:extLst>
      <p:ext uri="{BB962C8B-B14F-4D97-AF65-F5344CB8AC3E}">
        <p14:creationId xmlns:p14="http://schemas.microsoft.com/office/powerpoint/2010/main" val="2663952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Others_1"/>
          <p:cNvSpPr/>
          <p:nvPr>
            <p:custDataLst>
              <p:tags r:id="rId1"/>
            </p:custDataLst>
          </p:nvPr>
        </p:nvSpPr>
        <p:spPr>
          <a:xfrm>
            <a:off x="2550715" y="1560877"/>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9" name="MH_Others_2"/>
          <p:cNvSpPr/>
          <p:nvPr>
            <p:custDataLst>
              <p:tags r:id="rId2"/>
            </p:custDataLst>
          </p:nvPr>
        </p:nvSpPr>
        <p:spPr>
          <a:xfrm>
            <a:off x="2550713" y="2452256"/>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11" name="MH_Number_1">
            <a:hlinkClick r:id="rId14" action="ppaction://hlinksldjump"/>
          </p:cNvPr>
          <p:cNvSpPr/>
          <p:nvPr>
            <p:custDataLst>
              <p:tags r:id="rId3"/>
            </p:custDataLst>
          </p:nvPr>
        </p:nvSpPr>
        <p:spPr>
          <a:xfrm>
            <a:off x="2868216" y="1508789"/>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800" dirty="0">
                <a:solidFill>
                  <a:schemeClr val="tx1">
                    <a:lumMod val="75000"/>
                    <a:lumOff val="25000"/>
                  </a:schemeClr>
                </a:solidFill>
                <a:latin typeface="+mn-ea"/>
                <a:cs typeface="Times New Roman" panose="02020603050405020304" pitchFamily="18" charset="0"/>
              </a:rPr>
              <a:t>01</a:t>
            </a:r>
            <a:endParaRPr lang="zh-CN" altLang="en-US" sz="2800" dirty="0">
              <a:solidFill>
                <a:schemeClr val="tx1">
                  <a:lumMod val="75000"/>
                  <a:lumOff val="25000"/>
                </a:schemeClr>
              </a:solidFill>
              <a:latin typeface="+mn-ea"/>
              <a:cs typeface="Times New Roman" panose="02020603050405020304" pitchFamily="18" charset="0"/>
            </a:endParaRPr>
          </a:p>
        </p:txBody>
      </p:sp>
      <p:sp>
        <p:nvSpPr>
          <p:cNvPr id="13" name="MH_Number_2">
            <a:hlinkClick r:id="rId14" action="ppaction://hlinksldjump"/>
          </p:cNvPr>
          <p:cNvSpPr/>
          <p:nvPr>
            <p:custDataLst>
              <p:tags r:id="rId4"/>
            </p:custDataLst>
          </p:nvPr>
        </p:nvSpPr>
        <p:spPr>
          <a:xfrm>
            <a:off x="2868216" y="2361109"/>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800" dirty="0">
                <a:solidFill>
                  <a:schemeClr val="tx1">
                    <a:lumMod val="75000"/>
                    <a:lumOff val="25000"/>
                  </a:schemeClr>
                </a:solidFill>
                <a:latin typeface="+mn-ea"/>
                <a:cs typeface="Times New Roman" panose="02020603050405020304" pitchFamily="18" charset="0"/>
              </a:rPr>
              <a:t>02</a:t>
            </a:r>
            <a:endParaRPr lang="zh-CN" altLang="en-US" sz="2800" dirty="0">
              <a:solidFill>
                <a:schemeClr val="tx1">
                  <a:lumMod val="75000"/>
                  <a:lumOff val="25000"/>
                </a:schemeClr>
              </a:solidFill>
              <a:latin typeface="+mn-ea"/>
              <a:cs typeface="Times New Roman" panose="02020603050405020304" pitchFamily="18" charset="0"/>
            </a:endParaRPr>
          </a:p>
        </p:txBody>
      </p:sp>
      <p:sp>
        <p:nvSpPr>
          <p:cNvPr id="14" name="MH_Others_2"/>
          <p:cNvSpPr/>
          <p:nvPr>
            <p:custDataLst>
              <p:tags r:id="rId5"/>
            </p:custDataLst>
          </p:nvPr>
        </p:nvSpPr>
        <p:spPr>
          <a:xfrm>
            <a:off x="2550713" y="3343829"/>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16" name="MH_Number_2">
            <a:hlinkClick r:id="rId14" action="ppaction://hlinksldjump"/>
          </p:cNvPr>
          <p:cNvSpPr/>
          <p:nvPr>
            <p:custDataLst>
              <p:tags r:id="rId6"/>
            </p:custDataLst>
          </p:nvPr>
        </p:nvSpPr>
        <p:spPr>
          <a:xfrm>
            <a:off x="2868216" y="3265513"/>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800" dirty="0">
                <a:solidFill>
                  <a:schemeClr val="tx1">
                    <a:lumMod val="75000"/>
                    <a:lumOff val="25000"/>
                  </a:schemeClr>
                </a:solidFill>
                <a:latin typeface="+mn-ea"/>
                <a:cs typeface="Times New Roman" panose="02020603050405020304" pitchFamily="18" charset="0"/>
              </a:rPr>
              <a:t>03</a:t>
            </a:r>
            <a:endParaRPr lang="zh-CN" altLang="en-US" sz="2800" dirty="0">
              <a:solidFill>
                <a:schemeClr val="tx1">
                  <a:lumMod val="75000"/>
                  <a:lumOff val="25000"/>
                </a:schemeClr>
              </a:solidFill>
              <a:latin typeface="+mn-ea"/>
              <a:cs typeface="Times New Roman" panose="02020603050405020304" pitchFamily="18" charset="0"/>
            </a:endParaRPr>
          </a:p>
        </p:txBody>
      </p:sp>
      <p:sp>
        <p:nvSpPr>
          <p:cNvPr id="2" name="文本占位符 1"/>
          <p:cNvSpPr>
            <a:spLocks noGrp="1"/>
          </p:cNvSpPr>
          <p:nvPr>
            <p:ph type="body" sz="quarter" idx="13"/>
          </p:nvPr>
        </p:nvSpPr>
        <p:spPr/>
        <p:txBody>
          <a:bodyPr/>
          <a:lstStyle/>
          <a:p>
            <a:r>
              <a:rPr lang="en-US" altLang="zh-CN" dirty="0"/>
              <a:t>BMC Start</a:t>
            </a:r>
          </a:p>
        </p:txBody>
      </p:sp>
      <p:sp>
        <p:nvSpPr>
          <p:cNvPr id="3" name="文本占位符 2"/>
          <p:cNvSpPr>
            <a:spLocks noGrp="1"/>
          </p:cNvSpPr>
          <p:nvPr>
            <p:ph type="body" sz="quarter" idx="12"/>
          </p:nvPr>
        </p:nvSpPr>
        <p:spPr>
          <a:xfrm>
            <a:off x="3477817" y="1508787"/>
            <a:ext cx="5791199" cy="544616"/>
          </a:xfrm>
        </p:spPr>
        <p:txBody>
          <a:bodyPr/>
          <a:lstStyle/>
          <a:p>
            <a:r>
              <a:rPr lang="en-US" altLang="zh-CN" dirty="0">
                <a:solidFill>
                  <a:schemeClr val="bg2">
                    <a:lumMod val="50000"/>
                  </a:schemeClr>
                </a:solidFill>
              </a:rPr>
              <a:t>BMC</a:t>
            </a:r>
            <a:r>
              <a:rPr lang="zh-CN" altLang="en-US" dirty="0">
                <a:solidFill>
                  <a:schemeClr val="bg2">
                    <a:lumMod val="50000"/>
                  </a:schemeClr>
                </a:solidFill>
              </a:rPr>
              <a:t>是什么</a:t>
            </a:r>
          </a:p>
        </p:txBody>
      </p:sp>
      <p:sp>
        <p:nvSpPr>
          <p:cNvPr id="4" name="文本占位符 3"/>
          <p:cNvSpPr>
            <a:spLocks noGrp="1"/>
          </p:cNvSpPr>
          <p:nvPr>
            <p:ph type="body" sz="quarter" idx="14"/>
          </p:nvPr>
        </p:nvSpPr>
        <p:spPr>
          <a:xfrm>
            <a:off x="3477817" y="2400168"/>
            <a:ext cx="5791199" cy="531596"/>
          </a:xfrm>
        </p:spPr>
        <p:txBody>
          <a:bodyPr/>
          <a:lstStyle/>
          <a:p>
            <a:r>
              <a:rPr lang="en-US" altLang="zh-CN" dirty="0">
                <a:solidFill>
                  <a:schemeClr val="bg2">
                    <a:lumMod val="50000"/>
                  </a:schemeClr>
                </a:solidFill>
              </a:rPr>
              <a:t>BMC</a:t>
            </a:r>
            <a:r>
              <a:rPr lang="zh-CN" altLang="en-US" dirty="0">
                <a:solidFill>
                  <a:schemeClr val="bg2">
                    <a:lumMod val="50000"/>
                  </a:schemeClr>
                </a:solidFill>
              </a:rPr>
              <a:t>干什么</a:t>
            </a:r>
          </a:p>
        </p:txBody>
      </p:sp>
      <p:sp>
        <p:nvSpPr>
          <p:cNvPr id="5" name="文本占位符 4"/>
          <p:cNvSpPr>
            <a:spLocks noGrp="1"/>
          </p:cNvSpPr>
          <p:nvPr>
            <p:ph type="body" sz="quarter" idx="15"/>
          </p:nvPr>
        </p:nvSpPr>
        <p:spPr>
          <a:xfrm>
            <a:off x="3477817" y="3291552"/>
            <a:ext cx="5791199" cy="544616"/>
          </a:xfrm>
        </p:spPr>
        <p:txBody>
          <a:bodyPr/>
          <a:lstStyle/>
          <a:p>
            <a:r>
              <a:rPr lang="en-US" altLang="zh-CN" dirty="0">
                <a:solidFill>
                  <a:schemeClr val="bg2">
                    <a:lumMod val="50000"/>
                  </a:schemeClr>
                </a:solidFill>
              </a:rPr>
              <a:t>BMC</a:t>
            </a:r>
            <a:r>
              <a:rPr lang="zh-CN" altLang="en-US" dirty="0">
                <a:solidFill>
                  <a:schemeClr val="bg2">
                    <a:lumMod val="50000"/>
                  </a:schemeClr>
                </a:solidFill>
              </a:rPr>
              <a:t>接口</a:t>
            </a:r>
          </a:p>
        </p:txBody>
      </p:sp>
      <p:sp>
        <p:nvSpPr>
          <p:cNvPr id="12" name="MH_Others_2"/>
          <p:cNvSpPr/>
          <p:nvPr>
            <p:custDataLst>
              <p:tags r:id="rId7"/>
            </p:custDataLst>
          </p:nvPr>
        </p:nvSpPr>
        <p:spPr>
          <a:xfrm>
            <a:off x="2550716" y="4096304"/>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15" name="MH_Number_2">
            <a:hlinkClick r:id="rId14" action="ppaction://hlinksldjump"/>
          </p:cNvPr>
          <p:cNvSpPr/>
          <p:nvPr>
            <p:custDataLst>
              <p:tags r:id="rId8"/>
            </p:custDataLst>
          </p:nvPr>
        </p:nvSpPr>
        <p:spPr>
          <a:xfrm>
            <a:off x="2868216" y="4044215"/>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800" dirty="0">
                <a:solidFill>
                  <a:schemeClr val="tx1">
                    <a:lumMod val="75000"/>
                    <a:lumOff val="25000"/>
                  </a:schemeClr>
                </a:solidFill>
                <a:latin typeface="+mn-ea"/>
                <a:cs typeface="Times New Roman" panose="02020603050405020304" pitchFamily="18" charset="0"/>
              </a:rPr>
              <a:t>04</a:t>
            </a:r>
            <a:endParaRPr lang="zh-CN" altLang="en-US" sz="2800" dirty="0">
              <a:solidFill>
                <a:schemeClr val="tx1">
                  <a:lumMod val="75000"/>
                  <a:lumOff val="25000"/>
                </a:schemeClr>
              </a:solidFill>
              <a:latin typeface="+mn-ea"/>
              <a:cs typeface="Times New Roman" panose="02020603050405020304" pitchFamily="18" charset="0"/>
            </a:endParaRPr>
          </a:p>
        </p:txBody>
      </p:sp>
      <p:sp>
        <p:nvSpPr>
          <p:cNvPr id="17" name="文本占位符 4"/>
          <p:cNvSpPr>
            <a:spLocks noGrp="1"/>
          </p:cNvSpPr>
          <p:nvPr>
            <p:ph type="body" sz="quarter" idx="15"/>
          </p:nvPr>
        </p:nvSpPr>
        <p:spPr>
          <a:xfrm>
            <a:off x="3477817" y="4044214"/>
            <a:ext cx="5791199" cy="544616"/>
          </a:xfrm>
        </p:spPr>
        <p:txBody>
          <a:bodyPr/>
          <a:lstStyle/>
          <a:p>
            <a:r>
              <a:rPr lang="en-US" altLang="zh-CN" dirty="0">
                <a:solidFill>
                  <a:schemeClr val="bg2">
                    <a:lumMod val="50000"/>
                  </a:schemeClr>
                </a:solidFill>
              </a:rPr>
              <a:t>BMC</a:t>
            </a:r>
            <a:r>
              <a:rPr lang="zh-CN" altLang="en-US" dirty="0">
                <a:solidFill>
                  <a:schemeClr val="bg2">
                    <a:lumMod val="50000"/>
                  </a:schemeClr>
                </a:solidFill>
              </a:rPr>
              <a:t>软件结构</a:t>
            </a:r>
          </a:p>
        </p:txBody>
      </p:sp>
      <p:sp>
        <p:nvSpPr>
          <p:cNvPr id="18" name="MH_Others_2"/>
          <p:cNvSpPr/>
          <p:nvPr>
            <p:custDataLst>
              <p:tags r:id="rId9"/>
            </p:custDataLst>
          </p:nvPr>
        </p:nvSpPr>
        <p:spPr>
          <a:xfrm>
            <a:off x="2550716" y="4827544"/>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19" name="MH_Number_2">
            <a:hlinkClick r:id="rId14" action="ppaction://hlinksldjump"/>
          </p:cNvPr>
          <p:cNvSpPr/>
          <p:nvPr>
            <p:custDataLst>
              <p:tags r:id="rId10"/>
            </p:custDataLst>
          </p:nvPr>
        </p:nvSpPr>
        <p:spPr>
          <a:xfrm>
            <a:off x="2868216" y="4769188"/>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800" dirty="0">
                <a:solidFill>
                  <a:schemeClr val="tx1">
                    <a:lumMod val="75000"/>
                    <a:lumOff val="25000"/>
                  </a:schemeClr>
                </a:solidFill>
                <a:latin typeface="+mn-ea"/>
                <a:cs typeface="Times New Roman" panose="02020603050405020304" pitchFamily="18" charset="0"/>
              </a:rPr>
              <a:t>05</a:t>
            </a:r>
            <a:endParaRPr lang="zh-CN" altLang="en-US" sz="2800" dirty="0">
              <a:solidFill>
                <a:schemeClr val="tx1">
                  <a:lumMod val="75000"/>
                  <a:lumOff val="25000"/>
                </a:schemeClr>
              </a:solidFill>
              <a:latin typeface="+mn-ea"/>
              <a:cs typeface="Times New Roman" panose="02020603050405020304" pitchFamily="18" charset="0"/>
            </a:endParaRPr>
          </a:p>
        </p:txBody>
      </p:sp>
      <p:sp>
        <p:nvSpPr>
          <p:cNvPr id="20" name="文本占位符 4"/>
          <p:cNvSpPr>
            <a:spLocks noGrp="1"/>
          </p:cNvSpPr>
          <p:nvPr>
            <p:ph type="body" sz="quarter" idx="15"/>
          </p:nvPr>
        </p:nvSpPr>
        <p:spPr>
          <a:xfrm>
            <a:off x="3477817" y="4769187"/>
            <a:ext cx="5791199" cy="544616"/>
          </a:xfrm>
        </p:spPr>
        <p:txBody>
          <a:bodyPr/>
          <a:lstStyle/>
          <a:p>
            <a:r>
              <a:rPr lang="en-US" altLang="zh-CN" dirty="0">
                <a:solidFill>
                  <a:schemeClr val="bg2">
                    <a:lumMod val="50000"/>
                  </a:schemeClr>
                </a:solidFill>
              </a:rPr>
              <a:t>IPMITOOL</a:t>
            </a:r>
          </a:p>
        </p:txBody>
      </p:sp>
      <p:sp>
        <p:nvSpPr>
          <p:cNvPr id="21" name="MH_Others_2"/>
          <p:cNvSpPr/>
          <p:nvPr>
            <p:custDataLst>
              <p:tags r:id="rId11"/>
            </p:custDataLst>
          </p:nvPr>
        </p:nvSpPr>
        <p:spPr>
          <a:xfrm>
            <a:off x="2550716" y="5746860"/>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22" name="MH_Number_2">
            <a:hlinkClick r:id="rId14" action="ppaction://hlinksldjump"/>
          </p:cNvPr>
          <p:cNvSpPr/>
          <p:nvPr>
            <p:custDataLst>
              <p:tags r:id="rId12"/>
            </p:custDataLst>
          </p:nvPr>
        </p:nvSpPr>
        <p:spPr>
          <a:xfrm>
            <a:off x="2868216" y="5688504"/>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800" dirty="0">
                <a:solidFill>
                  <a:schemeClr val="tx1">
                    <a:lumMod val="75000"/>
                    <a:lumOff val="25000"/>
                  </a:schemeClr>
                </a:solidFill>
                <a:latin typeface="+mn-ea"/>
                <a:cs typeface="Times New Roman" panose="02020603050405020304" pitchFamily="18" charset="0"/>
              </a:rPr>
              <a:t>06</a:t>
            </a:r>
            <a:endParaRPr lang="zh-CN" altLang="en-US" sz="2800" dirty="0">
              <a:solidFill>
                <a:schemeClr val="tx1">
                  <a:lumMod val="75000"/>
                  <a:lumOff val="25000"/>
                </a:schemeClr>
              </a:solidFill>
              <a:latin typeface="+mn-ea"/>
              <a:cs typeface="Times New Roman" panose="02020603050405020304" pitchFamily="18" charset="0"/>
            </a:endParaRPr>
          </a:p>
        </p:txBody>
      </p:sp>
      <p:sp>
        <p:nvSpPr>
          <p:cNvPr id="23" name="文本占位符 4"/>
          <p:cNvSpPr>
            <a:spLocks noGrp="1"/>
          </p:cNvSpPr>
          <p:nvPr>
            <p:ph type="body" sz="quarter" idx="15"/>
          </p:nvPr>
        </p:nvSpPr>
        <p:spPr>
          <a:xfrm>
            <a:off x="3477817" y="5688503"/>
            <a:ext cx="5791199" cy="544616"/>
          </a:xfrm>
        </p:spPr>
        <p:txBody>
          <a:bodyPr/>
          <a:lstStyle/>
          <a:p>
            <a:r>
              <a:rPr lang="en-US" altLang="zh-CN" dirty="0">
                <a:solidFill>
                  <a:schemeClr val="bg2">
                    <a:lumMod val="50000"/>
                  </a:schemeClr>
                </a:solidFill>
              </a:rPr>
              <a:t>BMC debug&amp;</a:t>
            </a:r>
            <a:r>
              <a:rPr lang="zh-CN" altLang="en-US" dirty="0">
                <a:solidFill>
                  <a:schemeClr val="bg2">
                    <a:lumMod val="50000"/>
                  </a:schemeClr>
                </a:solidFill>
              </a:rPr>
              <a:t>常用外围工具</a:t>
            </a:r>
            <a:endParaRPr lang="en-US" altLang="zh-CN" dirty="0">
              <a:solidFill>
                <a:schemeClr val="bg2">
                  <a:lumMod val="50000"/>
                </a:schemeClr>
              </a:solidFill>
            </a:endParaRPr>
          </a:p>
        </p:txBody>
      </p:sp>
    </p:spTree>
    <p:extLst>
      <p:ext uri="{BB962C8B-B14F-4D97-AF65-F5344CB8AC3E}">
        <p14:creationId xmlns:p14="http://schemas.microsoft.com/office/powerpoint/2010/main" val="2954112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_LPC</a:t>
            </a:r>
          </a:p>
          <a:p>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sp>
        <p:nvSpPr>
          <p:cNvPr id="7" name="文本框 6"/>
          <p:cNvSpPr txBox="1"/>
          <p:nvPr/>
        </p:nvSpPr>
        <p:spPr>
          <a:xfrm>
            <a:off x="1919536" y="1220756"/>
            <a:ext cx="8280920" cy="3342453"/>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en-US" altLang="zh-CN" sz="1600" dirty="0">
                <a:solidFill>
                  <a:schemeClr val="tx1">
                    <a:lumMod val="75000"/>
                    <a:lumOff val="25000"/>
                  </a:schemeClr>
                </a:solidFill>
              </a:rPr>
              <a:t>LPC = Low Pin Count</a:t>
            </a:r>
          </a:p>
          <a:p>
            <a:pPr marL="285750" indent="-285750">
              <a:lnSpc>
                <a:spcPct val="120000"/>
              </a:lnSpc>
              <a:buFont typeface="Wingdings" panose="05000000000000000000" pitchFamily="2" charset="2"/>
              <a:buChar char="l"/>
            </a:pPr>
            <a:r>
              <a:rPr lang="zh-CN" altLang="en-US" sz="1600" dirty="0">
                <a:solidFill>
                  <a:schemeClr val="tx1">
                    <a:lumMod val="75000"/>
                    <a:lumOff val="25000"/>
                  </a:schemeClr>
                </a:solidFill>
              </a:rPr>
              <a:t>必要信号：</a:t>
            </a: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r>
              <a:rPr lang="zh-CN" altLang="en-US" sz="1600" dirty="0">
                <a:solidFill>
                  <a:schemeClr val="tx1">
                    <a:lumMod val="75000"/>
                    <a:lumOff val="25000"/>
                  </a:schemeClr>
                </a:solidFill>
              </a:rPr>
              <a:t>可选信号：</a:t>
            </a: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p:txBody>
      </p:sp>
      <p:pic>
        <p:nvPicPr>
          <p:cNvPr id="3" name="图片 2"/>
          <p:cNvPicPr>
            <a:picLocks noChangeAspect="1"/>
          </p:cNvPicPr>
          <p:nvPr/>
        </p:nvPicPr>
        <p:blipFill>
          <a:blip r:embed="rId3"/>
          <a:stretch>
            <a:fillRect/>
          </a:stretch>
        </p:blipFill>
        <p:spPr>
          <a:xfrm>
            <a:off x="3298327" y="1708923"/>
            <a:ext cx="5933333" cy="2027919"/>
          </a:xfrm>
          <a:prstGeom prst="rect">
            <a:avLst/>
          </a:prstGeom>
        </p:spPr>
      </p:pic>
      <p:pic>
        <p:nvPicPr>
          <p:cNvPr id="4" name="图片 3"/>
          <p:cNvPicPr>
            <a:picLocks noChangeAspect="1"/>
          </p:cNvPicPr>
          <p:nvPr/>
        </p:nvPicPr>
        <p:blipFill>
          <a:blip r:embed="rId4"/>
          <a:stretch>
            <a:fillRect/>
          </a:stretch>
        </p:blipFill>
        <p:spPr>
          <a:xfrm>
            <a:off x="3298042" y="4197086"/>
            <a:ext cx="5933333" cy="2236155"/>
          </a:xfrm>
          <a:prstGeom prst="rect">
            <a:avLst/>
          </a:prstGeom>
        </p:spPr>
      </p:pic>
    </p:spTree>
    <p:extLst>
      <p:ext uri="{BB962C8B-B14F-4D97-AF65-F5344CB8AC3E}">
        <p14:creationId xmlns:p14="http://schemas.microsoft.com/office/powerpoint/2010/main" val="29499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_LPC</a:t>
            </a:r>
          </a:p>
          <a:p>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sp>
        <p:nvSpPr>
          <p:cNvPr id="7" name="文本框 6"/>
          <p:cNvSpPr txBox="1"/>
          <p:nvPr/>
        </p:nvSpPr>
        <p:spPr>
          <a:xfrm>
            <a:off x="1919536" y="1220755"/>
            <a:ext cx="8280920" cy="3933384"/>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zh-CN" altLang="en-US" sz="1600" dirty="0">
                <a:solidFill>
                  <a:schemeClr val="tx1">
                    <a:lumMod val="75000"/>
                    <a:lumOff val="25000"/>
                  </a:schemeClr>
                </a:solidFill>
              </a:rPr>
              <a:t>直接连接</a:t>
            </a:r>
            <a:r>
              <a:rPr lang="en-US" altLang="zh-CN" sz="1600" dirty="0" err="1">
                <a:solidFill>
                  <a:schemeClr val="tx1">
                    <a:lumMod val="75000"/>
                    <a:lumOff val="25000"/>
                  </a:schemeClr>
                </a:solidFill>
              </a:rPr>
              <a:t>Aspeed</a:t>
            </a:r>
            <a:r>
              <a:rPr lang="zh-CN" altLang="en-US" sz="1600" dirty="0">
                <a:solidFill>
                  <a:schemeClr val="tx1">
                    <a:lumMod val="75000"/>
                    <a:lumOff val="25000"/>
                  </a:schemeClr>
                </a:solidFill>
              </a:rPr>
              <a:t> </a:t>
            </a:r>
            <a:r>
              <a:rPr lang="en-US" altLang="zh-CN" sz="1600" dirty="0">
                <a:solidFill>
                  <a:schemeClr val="tx1">
                    <a:lumMod val="75000"/>
                    <a:lumOff val="25000"/>
                  </a:schemeClr>
                </a:solidFill>
              </a:rPr>
              <a:t>BMC</a:t>
            </a:r>
            <a:r>
              <a:rPr lang="zh-CN" altLang="en-US" sz="1600" dirty="0">
                <a:solidFill>
                  <a:schemeClr val="tx1">
                    <a:lumMod val="75000"/>
                    <a:lumOff val="25000"/>
                  </a:schemeClr>
                </a:solidFill>
              </a:rPr>
              <a:t>芯片的</a:t>
            </a:r>
            <a:r>
              <a:rPr lang="en-US" altLang="zh-CN" sz="1600" dirty="0">
                <a:solidFill>
                  <a:schemeClr val="tx1">
                    <a:lumMod val="75000"/>
                    <a:lumOff val="25000"/>
                  </a:schemeClr>
                </a:solidFill>
              </a:rPr>
              <a:t>APB bus</a:t>
            </a:r>
          </a:p>
          <a:p>
            <a:pPr marL="285750" indent="-285750">
              <a:lnSpc>
                <a:spcPct val="120000"/>
              </a:lnSpc>
              <a:buFont typeface="Wingdings" panose="05000000000000000000" pitchFamily="2" charset="2"/>
              <a:buChar char="l"/>
            </a:pPr>
            <a:r>
              <a:rPr lang="zh-CN" altLang="en-US" sz="1600" dirty="0">
                <a:solidFill>
                  <a:schemeClr val="tx1">
                    <a:lumMod val="75000"/>
                    <a:lumOff val="25000"/>
                  </a:schemeClr>
                </a:solidFill>
              </a:rPr>
              <a:t>最大支持的频率为：</a:t>
            </a:r>
            <a:r>
              <a:rPr lang="en-US" altLang="zh-CN" sz="1600" dirty="0">
                <a:solidFill>
                  <a:schemeClr val="tx1">
                    <a:lumMod val="75000"/>
                    <a:lumOff val="25000"/>
                  </a:schemeClr>
                </a:solidFill>
              </a:rPr>
              <a:t>33MHz</a:t>
            </a:r>
          </a:p>
          <a:p>
            <a:pPr marL="285750" indent="-285750">
              <a:lnSpc>
                <a:spcPct val="120000"/>
              </a:lnSpc>
              <a:buFont typeface="Wingdings" panose="05000000000000000000" pitchFamily="2" charset="2"/>
              <a:buChar char="l"/>
            </a:pPr>
            <a:r>
              <a:rPr lang="zh-CN" altLang="en-US" sz="1600" dirty="0">
                <a:solidFill>
                  <a:schemeClr val="tx1">
                    <a:lumMod val="75000"/>
                    <a:lumOff val="25000"/>
                  </a:schemeClr>
                </a:solidFill>
              </a:rPr>
              <a:t>支持</a:t>
            </a:r>
            <a:r>
              <a:rPr lang="en-US" altLang="zh-CN" sz="1600" dirty="0">
                <a:solidFill>
                  <a:schemeClr val="tx1">
                    <a:lumMod val="75000"/>
                    <a:lumOff val="25000"/>
                  </a:schemeClr>
                </a:solidFill>
              </a:rPr>
              <a:t>master</a:t>
            </a:r>
            <a:r>
              <a:rPr lang="zh-CN" altLang="en-US" sz="1600" dirty="0">
                <a:solidFill>
                  <a:schemeClr val="tx1">
                    <a:lumMod val="75000"/>
                    <a:lumOff val="25000"/>
                  </a:schemeClr>
                </a:solidFill>
              </a:rPr>
              <a:t>和</a:t>
            </a:r>
            <a:r>
              <a:rPr lang="en-US" altLang="zh-CN" sz="1600" dirty="0">
                <a:solidFill>
                  <a:schemeClr val="tx1">
                    <a:lumMod val="75000"/>
                    <a:lumOff val="25000"/>
                  </a:schemeClr>
                </a:solidFill>
              </a:rPr>
              <a:t>slave</a:t>
            </a:r>
            <a:r>
              <a:rPr lang="zh-CN" altLang="en-US" sz="1600" dirty="0">
                <a:solidFill>
                  <a:schemeClr val="tx1">
                    <a:lumMod val="75000"/>
                    <a:lumOff val="25000"/>
                  </a:schemeClr>
                </a:solidFill>
              </a:rPr>
              <a:t>模式</a:t>
            </a: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r>
              <a:rPr lang="zh-CN" altLang="en-US" sz="1600" dirty="0">
                <a:solidFill>
                  <a:schemeClr val="tx1">
                    <a:lumMod val="75000"/>
                    <a:lumOff val="25000"/>
                  </a:schemeClr>
                </a:solidFill>
              </a:rPr>
              <a:t>支持</a:t>
            </a:r>
            <a:r>
              <a:rPr lang="en-US" altLang="zh-CN" sz="1600" dirty="0">
                <a:solidFill>
                  <a:schemeClr val="tx1">
                    <a:lumMod val="75000"/>
                    <a:lumOff val="25000"/>
                  </a:schemeClr>
                </a:solidFill>
              </a:rPr>
              <a:t>port80/81H snoop</a:t>
            </a:r>
            <a:r>
              <a:rPr lang="zh-CN" altLang="en-US" sz="1600" dirty="0">
                <a:solidFill>
                  <a:schemeClr val="tx1">
                    <a:lumMod val="75000"/>
                    <a:lumOff val="25000"/>
                  </a:schemeClr>
                </a:solidFill>
              </a:rPr>
              <a:t>寄存器， </a:t>
            </a:r>
            <a:r>
              <a:rPr lang="en-US" altLang="zh-CN" sz="1600" dirty="0">
                <a:solidFill>
                  <a:schemeClr val="tx1">
                    <a:lumMod val="75000"/>
                    <a:lumOff val="25000"/>
                  </a:schemeClr>
                </a:solidFill>
              </a:rPr>
              <a:t>BIOS</a:t>
            </a:r>
            <a:r>
              <a:rPr lang="zh-CN" altLang="en-US" sz="1600" dirty="0">
                <a:solidFill>
                  <a:schemeClr val="tx1">
                    <a:lumMod val="75000"/>
                    <a:lumOff val="25000"/>
                  </a:schemeClr>
                </a:solidFill>
              </a:rPr>
              <a:t>可以通过此功能控制</a:t>
            </a:r>
            <a:r>
              <a:rPr lang="en-US" altLang="zh-CN" sz="1600" dirty="0">
                <a:solidFill>
                  <a:schemeClr val="tx1">
                    <a:lumMod val="75000"/>
                    <a:lumOff val="25000"/>
                  </a:schemeClr>
                </a:solidFill>
              </a:rPr>
              <a:t>BMC</a:t>
            </a:r>
            <a:r>
              <a:rPr lang="zh-CN" altLang="en-US" sz="1600" dirty="0">
                <a:solidFill>
                  <a:schemeClr val="tx1">
                    <a:lumMod val="75000"/>
                    <a:lumOff val="25000"/>
                  </a:schemeClr>
                </a:solidFill>
              </a:rPr>
              <a:t>的一组</a:t>
            </a:r>
            <a:r>
              <a:rPr lang="en-US" altLang="zh-CN" sz="1600" dirty="0">
                <a:solidFill>
                  <a:schemeClr val="tx1">
                    <a:lumMod val="75000"/>
                    <a:lumOff val="25000"/>
                  </a:schemeClr>
                </a:solidFill>
              </a:rPr>
              <a:t>UART pin</a:t>
            </a:r>
            <a:r>
              <a:rPr lang="zh-CN" altLang="en-US" sz="1600" dirty="0">
                <a:solidFill>
                  <a:schemeClr val="tx1">
                    <a:lumMod val="75000"/>
                    <a:lumOff val="25000"/>
                  </a:schemeClr>
                </a:solidFill>
              </a:rPr>
              <a:t>来控制</a:t>
            </a:r>
            <a:r>
              <a:rPr lang="en-US" altLang="zh-CN" sz="1600" dirty="0">
                <a:solidFill>
                  <a:schemeClr val="tx1">
                    <a:lumMod val="75000"/>
                    <a:lumOff val="25000"/>
                  </a:schemeClr>
                </a:solidFill>
              </a:rPr>
              <a:t>8</a:t>
            </a:r>
            <a:r>
              <a:rPr lang="zh-CN" altLang="en-US" sz="1600" dirty="0">
                <a:solidFill>
                  <a:schemeClr val="tx1">
                    <a:lumMod val="75000"/>
                    <a:lumOff val="25000"/>
                  </a:schemeClr>
                </a:solidFill>
              </a:rPr>
              <a:t>个</a:t>
            </a:r>
            <a:r>
              <a:rPr lang="en-US" altLang="zh-CN" sz="1600" dirty="0">
                <a:solidFill>
                  <a:schemeClr val="tx1">
                    <a:lumMod val="75000"/>
                    <a:lumOff val="25000"/>
                  </a:schemeClr>
                </a:solidFill>
              </a:rPr>
              <a:t>LED</a:t>
            </a:r>
            <a:r>
              <a:rPr lang="zh-CN" altLang="en-US" sz="1600" dirty="0">
                <a:solidFill>
                  <a:schemeClr val="tx1">
                    <a:lumMod val="75000"/>
                    <a:lumOff val="25000"/>
                  </a:schemeClr>
                </a:solidFill>
              </a:rPr>
              <a:t>来代表一个</a:t>
            </a:r>
            <a:r>
              <a:rPr lang="en-US" altLang="zh-CN" sz="1600" dirty="0">
                <a:solidFill>
                  <a:schemeClr val="tx1">
                    <a:lumMod val="75000"/>
                    <a:lumOff val="25000"/>
                  </a:schemeClr>
                </a:solidFill>
              </a:rPr>
              <a:t>Byte</a:t>
            </a:r>
            <a:r>
              <a:rPr lang="zh-CN" altLang="en-US" sz="1600" dirty="0">
                <a:solidFill>
                  <a:schemeClr val="tx1">
                    <a:lumMod val="75000"/>
                    <a:lumOff val="25000"/>
                  </a:schemeClr>
                </a:solidFill>
              </a:rPr>
              <a:t>的系统过程码。</a:t>
            </a: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p:txBody>
      </p:sp>
      <p:pic>
        <p:nvPicPr>
          <p:cNvPr id="5" name="图片 4"/>
          <p:cNvPicPr>
            <a:picLocks noChangeAspect="1"/>
          </p:cNvPicPr>
          <p:nvPr/>
        </p:nvPicPr>
        <p:blipFill>
          <a:blip r:embed="rId3"/>
          <a:stretch>
            <a:fillRect/>
          </a:stretch>
        </p:blipFill>
        <p:spPr>
          <a:xfrm>
            <a:off x="1936105" y="3237953"/>
            <a:ext cx="7685714" cy="3360373"/>
          </a:xfrm>
          <a:prstGeom prst="rect">
            <a:avLst/>
          </a:prstGeom>
        </p:spPr>
      </p:pic>
    </p:spTree>
    <p:extLst>
      <p:ext uri="{BB962C8B-B14F-4D97-AF65-F5344CB8AC3E}">
        <p14:creationId xmlns:p14="http://schemas.microsoft.com/office/powerpoint/2010/main" val="1663050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_LPC</a:t>
            </a:r>
          </a:p>
          <a:p>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sp>
        <p:nvSpPr>
          <p:cNvPr id="7" name="文本框 6"/>
          <p:cNvSpPr txBox="1"/>
          <p:nvPr/>
        </p:nvSpPr>
        <p:spPr>
          <a:xfrm>
            <a:off x="1919536" y="1220756"/>
            <a:ext cx="8280920" cy="2456057"/>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zh-CN" altLang="en-US" sz="1600" dirty="0">
                <a:solidFill>
                  <a:schemeClr val="tx1">
                    <a:lumMod val="75000"/>
                    <a:lumOff val="25000"/>
                  </a:schemeClr>
                </a:solidFill>
              </a:rPr>
              <a:t>对</a:t>
            </a:r>
            <a:r>
              <a:rPr lang="en-US" altLang="zh-CN" sz="1600" dirty="0">
                <a:solidFill>
                  <a:schemeClr val="tx1">
                    <a:lumMod val="75000"/>
                    <a:lumOff val="25000"/>
                  </a:schemeClr>
                </a:solidFill>
              </a:rPr>
              <a:t>BMC</a:t>
            </a:r>
            <a:r>
              <a:rPr lang="zh-CN" altLang="en-US" sz="1600" dirty="0">
                <a:solidFill>
                  <a:schemeClr val="tx1">
                    <a:lumMod val="75000"/>
                    <a:lumOff val="25000"/>
                  </a:schemeClr>
                </a:solidFill>
              </a:rPr>
              <a:t>方位通过</a:t>
            </a:r>
            <a:r>
              <a:rPr lang="en-US" altLang="zh-CN" sz="1600" dirty="0">
                <a:solidFill>
                  <a:schemeClr val="tx1">
                    <a:lumMod val="75000"/>
                    <a:lumOff val="25000"/>
                  </a:schemeClr>
                </a:solidFill>
              </a:rPr>
              <a:t>LPC</a:t>
            </a:r>
            <a:r>
              <a:rPr lang="zh-CN" altLang="en-US" sz="1600" dirty="0">
                <a:solidFill>
                  <a:schemeClr val="tx1">
                    <a:lumMod val="75000"/>
                    <a:lumOff val="25000"/>
                  </a:schemeClr>
                </a:solidFill>
              </a:rPr>
              <a:t>接口，使用</a:t>
            </a:r>
            <a:r>
              <a:rPr lang="en-US" altLang="zh-CN" sz="1600" dirty="0">
                <a:solidFill>
                  <a:schemeClr val="tx1">
                    <a:lumMod val="75000"/>
                    <a:lumOff val="25000"/>
                  </a:schemeClr>
                </a:solidFill>
              </a:rPr>
              <a:t>I/O port</a:t>
            </a:r>
            <a:r>
              <a:rPr lang="zh-CN" altLang="en-US" sz="1600" dirty="0">
                <a:solidFill>
                  <a:schemeClr val="tx1">
                    <a:lumMod val="75000"/>
                    <a:lumOff val="25000"/>
                  </a:schemeClr>
                </a:solidFill>
              </a:rPr>
              <a:t>访问</a:t>
            </a:r>
            <a:r>
              <a:rPr lang="en-US" altLang="zh-CN" sz="1600" dirty="0">
                <a:solidFill>
                  <a:schemeClr val="tx1">
                    <a:lumMod val="75000"/>
                    <a:lumOff val="25000"/>
                  </a:schemeClr>
                </a:solidFill>
              </a:rPr>
              <a:t>BMC</a:t>
            </a:r>
            <a:r>
              <a:rPr lang="zh-CN" altLang="en-US" sz="1600" dirty="0">
                <a:solidFill>
                  <a:schemeClr val="tx1">
                    <a:lumMod val="75000"/>
                    <a:lumOff val="25000"/>
                  </a:schemeClr>
                </a:solidFill>
              </a:rPr>
              <a:t>，</a:t>
            </a: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656" y="1858233"/>
            <a:ext cx="419100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6433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_Serial</a:t>
            </a:r>
          </a:p>
          <a:p>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sp>
        <p:nvSpPr>
          <p:cNvPr id="7" name="文本框 6"/>
          <p:cNvSpPr txBox="1"/>
          <p:nvPr/>
        </p:nvSpPr>
        <p:spPr>
          <a:xfrm>
            <a:off x="1919536" y="1220755"/>
            <a:ext cx="8280920" cy="4228850"/>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en-US" altLang="zh-CN" sz="1600" dirty="0">
                <a:solidFill>
                  <a:schemeClr val="tx1">
                    <a:lumMod val="75000"/>
                    <a:lumOff val="25000"/>
                  </a:schemeClr>
                </a:solidFill>
              </a:rPr>
              <a:t>UART= </a:t>
            </a:r>
            <a:r>
              <a:rPr lang="zh-CN" altLang="en-US" sz="1600" dirty="0">
                <a:solidFill>
                  <a:schemeClr val="tx1">
                    <a:lumMod val="75000"/>
                    <a:lumOff val="25000"/>
                  </a:schemeClr>
                </a:solidFill>
              </a:rPr>
              <a:t>通用异步收发传输器</a:t>
            </a:r>
            <a:r>
              <a:rPr lang="en-US" altLang="zh-CN" sz="1600" dirty="0">
                <a:solidFill>
                  <a:schemeClr val="tx1">
                    <a:lumMod val="75000"/>
                    <a:lumOff val="25000"/>
                  </a:schemeClr>
                </a:solidFill>
              </a:rPr>
              <a:t>= </a:t>
            </a:r>
            <a:r>
              <a:rPr lang="en-US" altLang="zh-CN" sz="1600" dirty="0"/>
              <a:t>Universal Asynchronous Receiver/Transmitter</a:t>
            </a: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r>
              <a:rPr lang="en-US" altLang="zh-CN" sz="1600" dirty="0">
                <a:solidFill>
                  <a:schemeClr val="tx1">
                    <a:lumMod val="75000"/>
                    <a:lumOff val="25000"/>
                  </a:schemeClr>
                </a:solidFill>
              </a:rPr>
              <a:t>COM = Communication</a:t>
            </a:r>
          </a:p>
          <a:p>
            <a:pPr marL="285750" indent="-285750">
              <a:lnSpc>
                <a:spcPct val="120000"/>
              </a:lnSpc>
              <a:buFont typeface="Wingdings" panose="05000000000000000000" pitchFamily="2" charset="2"/>
              <a:buChar char="l"/>
            </a:pPr>
            <a:r>
              <a:rPr lang="en-US" altLang="zh-CN" sz="1600" dirty="0">
                <a:solidFill>
                  <a:schemeClr val="tx1">
                    <a:lumMod val="75000"/>
                    <a:lumOff val="25000"/>
                  </a:schemeClr>
                </a:solidFill>
              </a:rPr>
              <a:t>UART</a:t>
            </a:r>
            <a:r>
              <a:rPr lang="zh-CN" altLang="en-US" sz="1600" dirty="0">
                <a:solidFill>
                  <a:schemeClr val="tx1">
                    <a:lumMod val="75000"/>
                    <a:lumOff val="25000"/>
                  </a:schemeClr>
                </a:solidFill>
              </a:rPr>
              <a:t>和</a:t>
            </a:r>
            <a:r>
              <a:rPr lang="en-US" altLang="zh-CN" sz="1600" dirty="0">
                <a:solidFill>
                  <a:schemeClr val="tx1">
                    <a:lumMod val="75000"/>
                    <a:lumOff val="25000"/>
                  </a:schemeClr>
                </a:solidFill>
              </a:rPr>
              <a:t>COM</a:t>
            </a:r>
            <a:r>
              <a:rPr lang="zh-CN" altLang="en-US" sz="1600" dirty="0">
                <a:solidFill>
                  <a:schemeClr val="tx1">
                    <a:lumMod val="75000"/>
                    <a:lumOff val="25000"/>
                  </a:schemeClr>
                </a:solidFill>
              </a:rPr>
              <a:t>的不同</a:t>
            </a:r>
            <a:endParaRPr lang="en-US" altLang="zh-CN" sz="1600" dirty="0">
              <a:solidFill>
                <a:schemeClr val="tx1">
                  <a:lumMod val="75000"/>
                  <a:lumOff val="25000"/>
                </a:schemeClr>
              </a:solidFill>
            </a:endParaRPr>
          </a:p>
          <a:p>
            <a:pPr>
              <a:lnSpc>
                <a:spcPct val="120000"/>
              </a:lnSpc>
            </a:pPr>
            <a:r>
              <a:rPr lang="en-US" altLang="zh-CN" sz="1600" dirty="0">
                <a:solidFill>
                  <a:schemeClr val="tx1">
                    <a:lumMod val="75000"/>
                    <a:lumOff val="25000"/>
                  </a:schemeClr>
                </a:solidFill>
              </a:rPr>
              <a:t> UART</a:t>
            </a:r>
            <a:r>
              <a:rPr lang="zh-CN" altLang="en-US" sz="1600" dirty="0">
                <a:solidFill>
                  <a:schemeClr val="tx1">
                    <a:lumMod val="75000"/>
                    <a:lumOff val="25000"/>
                  </a:schemeClr>
                </a:solidFill>
              </a:rPr>
              <a:t>是作为协议来看，是异步串口通信协议。</a:t>
            </a:r>
            <a:endParaRPr lang="en-US" altLang="zh-CN" sz="1600" dirty="0">
              <a:solidFill>
                <a:schemeClr val="tx1">
                  <a:lumMod val="75000"/>
                  <a:lumOff val="25000"/>
                </a:schemeClr>
              </a:solidFill>
            </a:endParaRPr>
          </a:p>
          <a:p>
            <a:pPr>
              <a:lnSpc>
                <a:spcPct val="120000"/>
              </a:lnSpc>
            </a:pPr>
            <a:r>
              <a:rPr lang="en-US" altLang="zh-CN" sz="1600" dirty="0">
                <a:solidFill>
                  <a:schemeClr val="tx1">
                    <a:lumMod val="75000"/>
                    <a:lumOff val="25000"/>
                  </a:schemeClr>
                </a:solidFill>
              </a:rPr>
              <a:t>COM</a:t>
            </a:r>
            <a:r>
              <a:rPr lang="zh-CN" altLang="en-US" sz="1600" dirty="0">
                <a:solidFill>
                  <a:schemeClr val="tx1">
                    <a:lumMod val="75000"/>
                    <a:lumOff val="25000"/>
                  </a:schemeClr>
                </a:solidFill>
              </a:rPr>
              <a:t>针对串行通信协议的一种端口。默认的标准就是</a:t>
            </a:r>
            <a:r>
              <a:rPr lang="en-US" altLang="zh-CN" sz="1600" dirty="0">
                <a:solidFill>
                  <a:schemeClr val="tx1">
                    <a:lumMod val="75000"/>
                    <a:lumOff val="25000"/>
                  </a:schemeClr>
                </a:solidFill>
              </a:rPr>
              <a:t>DB9</a:t>
            </a:r>
            <a:r>
              <a:rPr lang="zh-CN" altLang="en-US" sz="1600" dirty="0">
                <a:solidFill>
                  <a:schemeClr val="tx1">
                    <a:lumMod val="75000"/>
                    <a:lumOff val="25000"/>
                  </a:schemeClr>
                </a:solidFill>
              </a:rPr>
              <a:t>型</a:t>
            </a: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r>
              <a:rPr lang="zh-CN" altLang="en-US" sz="1600" dirty="0">
                <a:solidFill>
                  <a:schemeClr val="tx1">
                    <a:lumMod val="75000"/>
                    <a:lumOff val="25000"/>
                  </a:schemeClr>
                </a:solidFill>
              </a:rPr>
              <a:t>针对</a:t>
            </a:r>
            <a:r>
              <a:rPr lang="en-US" altLang="zh-CN" sz="1600" dirty="0">
                <a:solidFill>
                  <a:schemeClr val="tx1">
                    <a:lumMod val="75000"/>
                    <a:lumOff val="25000"/>
                  </a:schemeClr>
                </a:solidFill>
              </a:rPr>
              <a:t>AST2500</a:t>
            </a:r>
            <a:r>
              <a:rPr lang="zh-CN" altLang="en-US" sz="1600" dirty="0">
                <a:solidFill>
                  <a:schemeClr val="tx1">
                    <a:lumMod val="75000"/>
                    <a:lumOff val="25000"/>
                  </a:schemeClr>
                </a:solidFill>
              </a:rPr>
              <a:t>的</a:t>
            </a:r>
            <a:r>
              <a:rPr lang="en-US" altLang="zh-CN" sz="1600" dirty="0">
                <a:solidFill>
                  <a:schemeClr val="tx1">
                    <a:lumMod val="75000"/>
                    <a:lumOff val="25000"/>
                  </a:schemeClr>
                </a:solidFill>
              </a:rPr>
              <a:t>UART</a:t>
            </a:r>
            <a:r>
              <a:rPr lang="zh-CN" altLang="en-US" sz="1600" dirty="0">
                <a:solidFill>
                  <a:schemeClr val="tx1">
                    <a:lumMod val="75000"/>
                    <a:lumOff val="25000"/>
                  </a:schemeClr>
                </a:solidFill>
              </a:rPr>
              <a:t>配置：</a:t>
            </a: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p:txBody>
      </p:sp>
      <p:pic>
        <p:nvPicPr>
          <p:cNvPr id="5" name="图片 4"/>
          <p:cNvPicPr>
            <a:picLocks noChangeAspect="1"/>
          </p:cNvPicPr>
          <p:nvPr/>
        </p:nvPicPr>
        <p:blipFill>
          <a:blip r:embed="rId3"/>
          <a:stretch>
            <a:fillRect/>
          </a:stretch>
        </p:blipFill>
        <p:spPr>
          <a:xfrm>
            <a:off x="1991544" y="3128887"/>
            <a:ext cx="6628571" cy="2704761"/>
          </a:xfrm>
          <a:prstGeom prst="rect">
            <a:avLst/>
          </a:prstGeom>
        </p:spPr>
      </p:pic>
    </p:spTree>
    <p:extLst>
      <p:ext uri="{BB962C8B-B14F-4D97-AF65-F5344CB8AC3E}">
        <p14:creationId xmlns:p14="http://schemas.microsoft.com/office/powerpoint/2010/main" val="698506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_Serial</a:t>
            </a:r>
          </a:p>
          <a:p>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sp>
        <p:nvSpPr>
          <p:cNvPr id="7" name="文本框 6"/>
          <p:cNvSpPr txBox="1"/>
          <p:nvPr/>
        </p:nvSpPr>
        <p:spPr>
          <a:xfrm>
            <a:off x="1919536" y="1220756"/>
            <a:ext cx="8280920" cy="2456057"/>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zh-CN" altLang="en-US" sz="1600" dirty="0">
                <a:solidFill>
                  <a:schemeClr val="tx1">
                    <a:lumMod val="75000"/>
                    <a:lumOff val="25000"/>
                  </a:schemeClr>
                </a:solidFill>
              </a:rPr>
              <a:t>当前</a:t>
            </a:r>
            <a:r>
              <a:rPr lang="en-US" altLang="zh-CN" sz="1600" dirty="0">
                <a:solidFill>
                  <a:schemeClr val="tx1">
                    <a:lumMod val="75000"/>
                    <a:lumOff val="25000"/>
                  </a:schemeClr>
                </a:solidFill>
              </a:rPr>
              <a:t>AMD</a:t>
            </a:r>
            <a:r>
              <a:rPr lang="zh-CN" altLang="en-US" sz="1600" dirty="0">
                <a:solidFill>
                  <a:schemeClr val="tx1">
                    <a:lumMod val="75000"/>
                    <a:lumOff val="25000"/>
                  </a:schemeClr>
                </a:solidFill>
              </a:rPr>
              <a:t>和</a:t>
            </a:r>
            <a:r>
              <a:rPr lang="en-US" altLang="zh-CN" sz="1600" dirty="0">
                <a:solidFill>
                  <a:schemeClr val="tx1">
                    <a:lumMod val="75000"/>
                    <a:lumOff val="25000"/>
                  </a:schemeClr>
                </a:solidFill>
              </a:rPr>
              <a:t>Intel</a:t>
            </a:r>
            <a:r>
              <a:rPr lang="zh-CN" altLang="en-US" sz="1600" dirty="0">
                <a:solidFill>
                  <a:schemeClr val="tx1">
                    <a:lumMod val="75000"/>
                    <a:lumOff val="25000"/>
                  </a:schemeClr>
                </a:solidFill>
              </a:rPr>
              <a:t>平台</a:t>
            </a:r>
            <a:r>
              <a:rPr lang="en-US" altLang="zh-CN" sz="1600" dirty="0">
                <a:solidFill>
                  <a:schemeClr val="tx1">
                    <a:lumMod val="75000"/>
                    <a:lumOff val="25000"/>
                  </a:schemeClr>
                </a:solidFill>
              </a:rPr>
              <a:t>UART</a:t>
            </a:r>
            <a:r>
              <a:rPr lang="zh-CN" altLang="en-US" sz="1600" dirty="0">
                <a:solidFill>
                  <a:schemeClr val="tx1">
                    <a:lumMod val="75000"/>
                    <a:lumOff val="25000"/>
                  </a:schemeClr>
                </a:solidFill>
              </a:rPr>
              <a:t>的设计方式</a:t>
            </a:r>
            <a:r>
              <a:rPr lang="en-US" altLang="zh-CN" sz="1600" dirty="0">
                <a:solidFill>
                  <a:schemeClr val="tx1">
                    <a:lumMod val="75000"/>
                    <a:lumOff val="25000"/>
                  </a:schemeClr>
                </a:solidFill>
                <a:sym typeface="Wingdings" panose="05000000000000000000" pitchFamily="2" charset="2"/>
              </a:rPr>
              <a:t>: (AMD)</a:t>
            </a: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p:txBody>
      </p:sp>
      <p:pic>
        <p:nvPicPr>
          <p:cNvPr id="4" name="图片 3"/>
          <p:cNvPicPr>
            <a:picLocks noChangeAspect="1"/>
          </p:cNvPicPr>
          <p:nvPr/>
        </p:nvPicPr>
        <p:blipFill>
          <a:blip r:embed="rId3"/>
          <a:stretch>
            <a:fillRect/>
          </a:stretch>
        </p:blipFill>
        <p:spPr>
          <a:xfrm>
            <a:off x="2279576" y="1892829"/>
            <a:ext cx="7285714" cy="4292064"/>
          </a:xfrm>
          <a:prstGeom prst="rect">
            <a:avLst/>
          </a:prstGeom>
        </p:spPr>
      </p:pic>
    </p:spTree>
    <p:extLst>
      <p:ext uri="{BB962C8B-B14F-4D97-AF65-F5344CB8AC3E}">
        <p14:creationId xmlns:p14="http://schemas.microsoft.com/office/powerpoint/2010/main" val="1972406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_Serial</a:t>
            </a:r>
          </a:p>
          <a:p>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sp>
        <p:nvSpPr>
          <p:cNvPr id="7" name="文本框 6"/>
          <p:cNvSpPr txBox="1"/>
          <p:nvPr/>
        </p:nvSpPr>
        <p:spPr>
          <a:xfrm>
            <a:off x="1919536" y="1220756"/>
            <a:ext cx="8280920" cy="2456057"/>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zh-CN" altLang="en-US" sz="1600" dirty="0">
                <a:solidFill>
                  <a:schemeClr val="tx1">
                    <a:lumMod val="75000"/>
                    <a:lumOff val="25000"/>
                  </a:schemeClr>
                </a:solidFill>
              </a:rPr>
              <a:t>当前</a:t>
            </a:r>
            <a:r>
              <a:rPr lang="en-US" altLang="zh-CN" sz="1600" dirty="0">
                <a:solidFill>
                  <a:schemeClr val="tx1">
                    <a:lumMod val="75000"/>
                    <a:lumOff val="25000"/>
                  </a:schemeClr>
                </a:solidFill>
              </a:rPr>
              <a:t>AMD</a:t>
            </a:r>
            <a:r>
              <a:rPr lang="zh-CN" altLang="en-US" sz="1600" dirty="0">
                <a:solidFill>
                  <a:schemeClr val="tx1">
                    <a:lumMod val="75000"/>
                    <a:lumOff val="25000"/>
                  </a:schemeClr>
                </a:solidFill>
              </a:rPr>
              <a:t>和</a:t>
            </a:r>
            <a:r>
              <a:rPr lang="en-US" altLang="zh-CN" sz="1600" dirty="0">
                <a:solidFill>
                  <a:schemeClr val="tx1">
                    <a:lumMod val="75000"/>
                    <a:lumOff val="25000"/>
                  </a:schemeClr>
                </a:solidFill>
              </a:rPr>
              <a:t>Intel</a:t>
            </a:r>
            <a:r>
              <a:rPr lang="zh-CN" altLang="en-US" sz="1600" dirty="0">
                <a:solidFill>
                  <a:schemeClr val="tx1">
                    <a:lumMod val="75000"/>
                    <a:lumOff val="25000"/>
                  </a:schemeClr>
                </a:solidFill>
              </a:rPr>
              <a:t>平台</a:t>
            </a:r>
            <a:r>
              <a:rPr lang="en-US" altLang="zh-CN" sz="1600" dirty="0">
                <a:solidFill>
                  <a:schemeClr val="tx1">
                    <a:lumMod val="75000"/>
                    <a:lumOff val="25000"/>
                  </a:schemeClr>
                </a:solidFill>
              </a:rPr>
              <a:t>UART</a:t>
            </a:r>
            <a:r>
              <a:rPr lang="zh-CN" altLang="en-US" sz="1600" dirty="0">
                <a:solidFill>
                  <a:schemeClr val="tx1">
                    <a:lumMod val="75000"/>
                    <a:lumOff val="25000"/>
                  </a:schemeClr>
                </a:solidFill>
              </a:rPr>
              <a:t>的设计方式</a:t>
            </a:r>
            <a:r>
              <a:rPr lang="en-US" altLang="zh-CN" sz="1600" dirty="0">
                <a:solidFill>
                  <a:schemeClr val="tx1">
                    <a:lumMod val="75000"/>
                    <a:lumOff val="25000"/>
                  </a:schemeClr>
                </a:solidFill>
                <a:sym typeface="Wingdings" panose="05000000000000000000" pitchFamily="2" charset="2"/>
              </a:rPr>
              <a:t>: (Intel)</a:t>
            </a: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p:txBody>
      </p:sp>
      <p:pic>
        <p:nvPicPr>
          <p:cNvPr id="4" name="图片 3"/>
          <p:cNvPicPr>
            <a:picLocks noChangeAspect="1"/>
          </p:cNvPicPr>
          <p:nvPr/>
        </p:nvPicPr>
        <p:blipFill>
          <a:blip r:embed="rId3"/>
          <a:stretch>
            <a:fillRect/>
          </a:stretch>
        </p:blipFill>
        <p:spPr>
          <a:xfrm>
            <a:off x="2079045" y="1892831"/>
            <a:ext cx="7961905" cy="4177777"/>
          </a:xfrm>
          <a:prstGeom prst="rect">
            <a:avLst/>
          </a:prstGeom>
        </p:spPr>
      </p:pic>
    </p:spTree>
    <p:extLst>
      <p:ext uri="{BB962C8B-B14F-4D97-AF65-F5344CB8AC3E}">
        <p14:creationId xmlns:p14="http://schemas.microsoft.com/office/powerpoint/2010/main" val="4259529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_Serial</a:t>
            </a:r>
          </a:p>
          <a:p>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sp>
        <p:nvSpPr>
          <p:cNvPr id="7" name="文本框 6"/>
          <p:cNvSpPr txBox="1"/>
          <p:nvPr/>
        </p:nvSpPr>
        <p:spPr>
          <a:xfrm>
            <a:off x="1919536" y="1220756"/>
            <a:ext cx="8280920" cy="2456057"/>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en-US" altLang="zh-CN" sz="1600" dirty="0">
                <a:solidFill>
                  <a:schemeClr val="tx1">
                    <a:lumMod val="75000"/>
                    <a:lumOff val="25000"/>
                  </a:schemeClr>
                </a:solidFill>
                <a:sym typeface="Wingdings" panose="05000000000000000000" pitchFamily="2" charset="2"/>
              </a:rPr>
              <a:t>Port80</a:t>
            </a: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p:txBody>
      </p:sp>
      <p:pic>
        <p:nvPicPr>
          <p:cNvPr id="3" name="图片 2"/>
          <p:cNvPicPr>
            <a:picLocks noChangeAspect="1"/>
          </p:cNvPicPr>
          <p:nvPr/>
        </p:nvPicPr>
        <p:blipFill>
          <a:blip r:embed="rId3"/>
          <a:stretch>
            <a:fillRect/>
          </a:stretch>
        </p:blipFill>
        <p:spPr>
          <a:xfrm>
            <a:off x="2063195" y="1659527"/>
            <a:ext cx="7057143" cy="1688889"/>
          </a:xfrm>
          <a:prstGeom prst="rect">
            <a:avLst/>
          </a:prstGeom>
        </p:spPr>
      </p:pic>
      <p:pic>
        <p:nvPicPr>
          <p:cNvPr id="5" name="图片 4"/>
          <p:cNvPicPr>
            <a:picLocks noChangeAspect="1"/>
          </p:cNvPicPr>
          <p:nvPr/>
        </p:nvPicPr>
        <p:blipFill>
          <a:blip r:embed="rId4"/>
          <a:stretch>
            <a:fillRect/>
          </a:stretch>
        </p:blipFill>
        <p:spPr>
          <a:xfrm>
            <a:off x="2063195" y="3437393"/>
            <a:ext cx="7047619" cy="3135493"/>
          </a:xfrm>
          <a:prstGeom prst="rect">
            <a:avLst/>
          </a:prstGeom>
        </p:spPr>
      </p:pic>
    </p:spTree>
    <p:extLst>
      <p:ext uri="{BB962C8B-B14F-4D97-AF65-F5344CB8AC3E}">
        <p14:creationId xmlns:p14="http://schemas.microsoft.com/office/powerpoint/2010/main" val="2848636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_Serial</a:t>
            </a:r>
          </a:p>
          <a:p>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1" y="2124814"/>
            <a:ext cx="7056783" cy="3376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847528" y="980728"/>
            <a:ext cx="7632848" cy="369332"/>
          </a:xfrm>
          <a:prstGeom prst="rect">
            <a:avLst/>
          </a:prstGeom>
          <a:noFill/>
        </p:spPr>
        <p:txBody>
          <a:bodyPr wrap="square" rtlCol="0">
            <a:spAutoFit/>
          </a:bodyPr>
          <a:lstStyle/>
          <a:p>
            <a:r>
              <a:rPr lang="en-US" altLang="zh-CN" dirty="0"/>
              <a:t>BMC</a:t>
            </a:r>
            <a:r>
              <a:rPr lang="zh-CN" altLang="en-US" dirty="0"/>
              <a:t>是可以通过改变如下寄存器，来修改</a:t>
            </a:r>
            <a:r>
              <a:rPr lang="en-US" altLang="zh-CN" dirty="0" err="1"/>
              <a:t>UARTn</a:t>
            </a:r>
            <a:r>
              <a:rPr lang="zh-CN" altLang="en-US" dirty="0"/>
              <a:t>到</a:t>
            </a:r>
            <a:r>
              <a:rPr lang="en-US" altLang="zh-CN" dirty="0"/>
              <a:t>Ion</a:t>
            </a:r>
            <a:r>
              <a:rPr lang="zh-CN" altLang="en-US" dirty="0"/>
              <a:t>的转变的。</a:t>
            </a:r>
            <a:endParaRPr lang="en-US" altLang="zh-CN" dirty="0"/>
          </a:p>
        </p:txBody>
      </p:sp>
    </p:spTree>
    <p:extLst>
      <p:ext uri="{BB962C8B-B14F-4D97-AF65-F5344CB8AC3E}">
        <p14:creationId xmlns:p14="http://schemas.microsoft.com/office/powerpoint/2010/main" val="752339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_IPMB</a:t>
            </a:r>
          </a:p>
          <a:p>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sp>
        <p:nvSpPr>
          <p:cNvPr id="7" name="文本框 6"/>
          <p:cNvSpPr txBox="1"/>
          <p:nvPr/>
        </p:nvSpPr>
        <p:spPr>
          <a:xfrm>
            <a:off x="1919536" y="1220756"/>
            <a:ext cx="8280920" cy="4524315"/>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en-US" altLang="zh-CN" sz="1600" dirty="0">
                <a:solidFill>
                  <a:schemeClr val="tx1">
                    <a:lumMod val="75000"/>
                    <a:lumOff val="25000"/>
                  </a:schemeClr>
                </a:solidFill>
              </a:rPr>
              <a:t>IPMB = Intelligent Platform Management BUS</a:t>
            </a:r>
          </a:p>
          <a:p>
            <a:pPr marL="285750" indent="-285750">
              <a:lnSpc>
                <a:spcPct val="120000"/>
              </a:lnSpc>
              <a:buFont typeface="Wingdings" panose="05000000000000000000" pitchFamily="2" charset="2"/>
              <a:buChar char="l"/>
            </a:pPr>
            <a:r>
              <a:rPr lang="zh-CN" altLang="en-US" sz="1600" dirty="0">
                <a:solidFill>
                  <a:schemeClr val="tx1">
                    <a:lumMod val="75000"/>
                    <a:lumOff val="25000"/>
                  </a:schemeClr>
                </a:solidFill>
              </a:rPr>
              <a:t>使用请求</a:t>
            </a:r>
            <a:r>
              <a:rPr lang="en-US" altLang="zh-CN" sz="1600" dirty="0">
                <a:solidFill>
                  <a:schemeClr val="tx1">
                    <a:lumMod val="75000"/>
                    <a:lumOff val="25000"/>
                  </a:schemeClr>
                </a:solidFill>
              </a:rPr>
              <a:t>-</a:t>
            </a:r>
            <a:r>
              <a:rPr lang="zh-CN" altLang="en-US" sz="1600" dirty="0">
                <a:solidFill>
                  <a:schemeClr val="tx1">
                    <a:lumMod val="75000"/>
                    <a:lumOff val="25000"/>
                  </a:schemeClr>
                </a:solidFill>
              </a:rPr>
              <a:t>应答</a:t>
            </a:r>
            <a:r>
              <a:rPr lang="en-US" altLang="zh-CN" sz="1600" dirty="0">
                <a:solidFill>
                  <a:schemeClr val="tx1">
                    <a:lumMod val="75000"/>
                    <a:lumOff val="25000"/>
                  </a:schemeClr>
                </a:solidFill>
              </a:rPr>
              <a:t>(Request/Response)</a:t>
            </a:r>
            <a:r>
              <a:rPr lang="zh-CN" altLang="en-US" sz="1600" dirty="0">
                <a:solidFill>
                  <a:schemeClr val="tx1">
                    <a:lumMod val="75000"/>
                    <a:lumOff val="25000"/>
                  </a:schemeClr>
                </a:solidFill>
              </a:rPr>
              <a:t>协议</a:t>
            </a:r>
            <a:r>
              <a:rPr lang="en-US" altLang="zh-CN" sz="1600" dirty="0">
                <a:solidFill>
                  <a:schemeClr val="tx1">
                    <a:lumMod val="75000"/>
                    <a:lumOff val="25000"/>
                  </a:schemeClr>
                </a:solidFill>
              </a:rPr>
              <a:t>.</a:t>
            </a:r>
          </a:p>
          <a:p>
            <a:pPr marL="285750" indent="-285750">
              <a:lnSpc>
                <a:spcPct val="120000"/>
              </a:lnSpc>
              <a:buFont typeface="Wingdings" panose="05000000000000000000" pitchFamily="2" charset="2"/>
              <a:buChar char="l"/>
            </a:pPr>
            <a:r>
              <a:rPr lang="en-US" altLang="zh-CN" sz="1600" dirty="0">
                <a:solidFill>
                  <a:schemeClr val="tx1">
                    <a:lumMod val="75000"/>
                    <a:lumOff val="25000"/>
                  </a:schemeClr>
                </a:solidFill>
              </a:rPr>
              <a:t>IPMB</a:t>
            </a:r>
            <a:r>
              <a:rPr lang="zh-CN" altLang="en-US" sz="1600" dirty="0">
                <a:solidFill>
                  <a:schemeClr val="tx1">
                    <a:lumMod val="75000"/>
                    <a:lumOff val="25000"/>
                  </a:schemeClr>
                </a:solidFill>
              </a:rPr>
              <a:t>总线协议中</a:t>
            </a:r>
            <a:r>
              <a:rPr lang="en-US" altLang="zh-CN" sz="1600" dirty="0">
                <a:solidFill>
                  <a:schemeClr val="tx1">
                    <a:lumMod val="75000"/>
                    <a:lumOff val="25000"/>
                  </a:schemeClr>
                </a:solidFill>
              </a:rPr>
              <a:t>I2C</a:t>
            </a:r>
            <a:r>
              <a:rPr lang="zh-CN" altLang="en-US" sz="1600" dirty="0">
                <a:solidFill>
                  <a:schemeClr val="tx1">
                    <a:lumMod val="75000"/>
                    <a:lumOff val="25000"/>
                  </a:schemeClr>
                </a:solidFill>
              </a:rPr>
              <a:t>是用作媒介和物理层。协议严格按照下列条件使用</a:t>
            </a:r>
            <a:r>
              <a:rPr lang="en-US" altLang="zh-CN" sz="1600" dirty="0">
                <a:solidFill>
                  <a:schemeClr val="tx1">
                    <a:lumMod val="75000"/>
                    <a:lumOff val="25000"/>
                  </a:schemeClr>
                </a:solidFill>
              </a:rPr>
              <a:t>I2C</a:t>
            </a:r>
            <a:r>
              <a:rPr lang="zh-CN" altLang="en-US" sz="1600" dirty="0">
                <a:solidFill>
                  <a:schemeClr val="tx1">
                    <a:lumMod val="75000"/>
                    <a:lumOff val="25000"/>
                  </a:schemeClr>
                </a:solidFill>
              </a:rPr>
              <a:t>：</a:t>
            </a:r>
            <a:endParaRPr lang="en-US" altLang="zh-CN" sz="1600" dirty="0">
              <a:solidFill>
                <a:schemeClr val="tx1">
                  <a:lumMod val="75000"/>
                  <a:lumOff val="25000"/>
                </a:schemeClr>
              </a:solidFill>
            </a:endParaRPr>
          </a:p>
          <a:p>
            <a:pPr marL="342900" indent="-342900">
              <a:lnSpc>
                <a:spcPct val="120000"/>
              </a:lnSpc>
              <a:buAutoNum type="arabicPeriod"/>
            </a:pPr>
            <a:r>
              <a:rPr lang="zh-CN" altLang="en-US" sz="1600" dirty="0">
                <a:solidFill>
                  <a:schemeClr val="tx1">
                    <a:lumMod val="75000"/>
                    <a:lumOff val="25000"/>
                  </a:schemeClr>
                </a:solidFill>
              </a:rPr>
              <a:t>只是用主写模式</a:t>
            </a:r>
            <a:r>
              <a:rPr lang="en-US" altLang="zh-CN" sz="1600" dirty="0">
                <a:solidFill>
                  <a:schemeClr val="tx1">
                    <a:lumMod val="75000"/>
                    <a:lumOff val="25000"/>
                  </a:schemeClr>
                </a:solidFill>
              </a:rPr>
              <a:t>(Master Write) –I2C</a:t>
            </a:r>
            <a:r>
              <a:rPr lang="zh-CN" altLang="en-US" sz="1600" dirty="0">
                <a:solidFill>
                  <a:schemeClr val="tx1">
                    <a:lumMod val="75000"/>
                    <a:lumOff val="25000"/>
                  </a:schemeClr>
                </a:solidFill>
              </a:rPr>
              <a:t>从地址的</a:t>
            </a:r>
            <a:r>
              <a:rPr lang="en-US" altLang="zh-CN" sz="1600" dirty="0">
                <a:solidFill>
                  <a:schemeClr val="tx1">
                    <a:lumMod val="75000"/>
                    <a:lumOff val="25000"/>
                  </a:schemeClr>
                </a:solidFill>
              </a:rPr>
              <a:t>R/W</a:t>
            </a:r>
            <a:r>
              <a:rPr lang="zh-CN" altLang="en-US" sz="1600" dirty="0">
                <a:solidFill>
                  <a:schemeClr val="tx1">
                    <a:lumMod val="75000"/>
                    <a:lumOff val="25000"/>
                  </a:schemeClr>
                </a:solidFill>
              </a:rPr>
              <a:t>位一直是</a:t>
            </a:r>
            <a:r>
              <a:rPr lang="en-US" altLang="zh-CN" sz="1600" dirty="0">
                <a:solidFill>
                  <a:schemeClr val="tx1">
                    <a:lumMod val="75000"/>
                    <a:lumOff val="25000"/>
                  </a:schemeClr>
                </a:solidFill>
              </a:rPr>
              <a:t>0</a:t>
            </a:r>
            <a:r>
              <a:rPr lang="zh-CN" altLang="en-US" sz="1600" dirty="0">
                <a:solidFill>
                  <a:schemeClr val="tx1">
                    <a:lumMod val="75000"/>
                    <a:lumOff val="25000"/>
                  </a:schemeClr>
                </a:solidFill>
              </a:rPr>
              <a:t>。</a:t>
            </a:r>
            <a:endParaRPr lang="en-US" altLang="zh-CN" sz="1600" dirty="0">
              <a:solidFill>
                <a:schemeClr val="tx1">
                  <a:lumMod val="75000"/>
                  <a:lumOff val="25000"/>
                </a:schemeClr>
              </a:solidFill>
            </a:endParaRPr>
          </a:p>
          <a:p>
            <a:pPr marL="342900" indent="-342900">
              <a:lnSpc>
                <a:spcPct val="120000"/>
              </a:lnSpc>
              <a:buAutoNum type="arabicPeriod"/>
            </a:pPr>
            <a:r>
              <a:rPr lang="zh-CN" altLang="en-US" sz="1600" dirty="0">
                <a:solidFill>
                  <a:schemeClr val="tx1">
                    <a:lumMod val="75000"/>
                    <a:lumOff val="25000"/>
                  </a:schemeClr>
                </a:solidFill>
              </a:rPr>
              <a:t>不使用</a:t>
            </a:r>
            <a:r>
              <a:rPr lang="en-US" altLang="zh-CN" sz="1600" dirty="0">
                <a:solidFill>
                  <a:schemeClr val="tx1">
                    <a:lumMod val="75000"/>
                    <a:lumOff val="25000"/>
                  </a:schemeClr>
                </a:solidFill>
              </a:rPr>
              <a:t>10 bit</a:t>
            </a:r>
            <a:r>
              <a:rPr lang="zh-CN" altLang="en-US" sz="1600" dirty="0">
                <a:solidFill>
                  <a:schemeClr val="tx1">
                    <a:lumMod val="75000"/>
                    <a:lumOff val="25000"/>
                  </a:schemeClr>
                </a:solidFill>
              </a:rPr>
              <a:t>寻址</a:t>
            </a:r>
            <a:endParaRPr lang="en-US" altLang="zh-CN" sz="1600" dirty="0">
              <a:solidFill>
                <a:schemeClr val="tx1">
                  <a:lumMod val="75000"/>
                  <a:lumOff val="25000"/>
                </a:schemeClr>
              </a:solidFill>
            </a:endParaRPr>
          </a:p>
          <a:p>
            <a:pPr marL="342900" indent="-342900">
              <a:lnSpc>
                <a:spcPct val="120000"/>
              </a:lnSpc>
              <a:buAutoNum type="arabicPeriod"/>
            </a:pPr>
            <a:r>
              <a:rPr lang="zh-CN" altLang="en-US" sz="1600" dirty="0">
                <a:solidFill>
                  <a:schemeClr val="tx1">
                    <a:lumMod val="75000"/>
                    <a:lumOff val="25000"/>
                  </a:schemeClr>
                </a:solidFill>
              </a:rPr>
              <a:t>每次传输只用一个地址</a:t>
            </a:r>
            <a:endParaRPr lang="en-US" altLang="zh-CN" sz="1600" dirty="0">
              <a:solidFill>
                <a:schemeClr val="tx1">
                  <a:lumMod val="75000"/>
                  <a:lumOff val="25000"/>
                </a:schemeClr>
              </a:solidFill>
            </a:endParaRPr>
          </a:p>
          <a:p>
            <a:pPr marL="342900" indent="-342900">
              <a:lnSpc>
                <a:spcPct val="120000"/>
              </a:lnSpc>
              <a:buAutoNum type="arabicPeriod"/>
            </a:pPr>
            <a:r>
              <a:rPr lang="zh-CN" altLang="en-US" sz="1600" dirty="0">
                <a:solidFill>
                  <a:schemeClr val="tx1">
                    <a:lumMod val="75000"/>
                    <a:lumOff val="25000"/>
                  </a:schemeClr>
                </a:solidFill>
              </a:rPr>
              <a:t>不使用</a:t>
            </a:r>
            <a:r>
              <a:rPr lang="en-US" altLang="zh-CN" sz="1600" dirty="0">
                <a:solidFill>
                  <a:schemeClr val="tx1">
                    <a:lumMod val="75000"/>
                    <a:lumOff val="25000"/>
                  </a:schemeClr>
                </a:solidFill>
              </a:rPr>
              <a:t>repeated starts</a:t>
            </a:r>
            <a:r>
              <a:rPr lang="zh-CN" altLang="en-US" sz="1600" dirty="0">
                <a:solidFill>
                  <a:schemeClr val="tx1">
                    <a:lumMod val="75000"/>
                    <a:lumOff val="25000"/>
                  </a:schemeClr>
                </a:solidFill>
              </a:rPr>
              <a:t>，不会改变传输方向，所以不需要此功能。</a:t>
            </a:r>
            <a:endParaRPr lang="en-US" altLang="zh-CN" sz="1600" dirty="0">
              <a:solidFill>
                <a:schemeClr val="tx1">
                  <a:lumMod val="75000"/>
                  <a:lumOff val="25000"/>
                </a:schemeClr>
              </a:solidFill>
            </a:endParaRPr>
          </a:p>
          <a:p>
            <a:pPr marL="342900" indent="-342900">
              <a:lnSpc>
                <a:spcPct val="120000"/>
              </a:lnSpc>
              <a:buAutoNum type="arabicPeriod"/>
            </a:pPr>
            <a:r>
              <a:rPr lang="en-US" altLang="zh-CN" sz="1600" dirty="0">
                <a:solidFill>
                  <a:schemeClr val="tx1">
                    <a:lumMod val="75000"/>
                    <a:lumOff val="25000"/>
                  </a:schemeClr>
                </a:solidFill>
              </a:rPr>
              <a:t>I2C</a:t>
            </a:r>
            <a:r>
              <a:rPr lang="zh-CN" altLang="en-US" sz="1600" dirty="0">
                <a:solidFill>
                  <a:schemeClr val="tx1">
                    <a:lumMod val="75000"/>
                    <a:lumOff val="25000"/>
                  </a:schemeClr>
                </a:solidFill>
              </a:rPr>
              <a:t>的</a:t>
            </a:r>
            <a:r>
              <a:rPr lang="en-US" altLang="zh-CN" sz="1600" dirty="0">
                <a:solidFill>
                  <a:schemeClr val="tx1">
                    <a:lumMod val="75000"/>
                    <a:lumOff val="25000"/>
                  </a:schemeClr>
                </a:solidFill>
              </a:rPr>
              <a:t>ACK bit</a:t>
            </a:r>
            <a:r>
              <a:rPr lang="zh-CN" altLang="en-US" sz="1600" dirty="0">
                <a:solidFill>
                  <a:schemeClr val="tx1">
                    <a:lumMod val="75000"/>
                    <a:lumOff val="25000"/>
                  </a:schemeClr>
                </a:solidFill>
              </a:rPr>
              <a:t>只是表示字节被</a:t>
            </a:r>
            <a:r>
              <a:rPr lang="en-US" altLang="zh-CN" sz="1600" dirty="0">
                <a:solidFill>
                  <a:schemeClr val="tx1">
                    <a:lumMod val="75000"/>
                    <a:lumOff val="25000"/>
                  </a:schemeClr>
                </a:solidFill>
              </a:rPr>
              <a:t>slave</a:t>
            </a:r>
            <a:r>
              <a:rPr lang="zh-CN" altLang="en-US" sz="1600" dirty="0">
                <a:solidFill>
                  <a:schemeClr val="tx1">
                    <a:lumMod val="75000"/>
                    <a:lumOff val="25000"/>
                  </a:schemeClr>
                </a:solidFill>
              </a:rPr>
              <a:t>接收，不能保证数据的完整性和正确性。</a:t>
            </a: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p:txBody>
      </p:sp>
      <p:pic>
        <p:nvPicPr>
          <p:cNvPr id="3" name="图片 2"/>
          <p:cNvPicPr>
            <a:picLocks noChangeAspect="1"/>
          </p:cNvPicPr>
          <p:nvPr/>
        </p:nvPicPr>
        <p:blipFill>
          <a:blip r:embed="rId3"/>
          <a:stretch>
            <a:fillRect/>
          </a:stretch>
        </p:blipFill>
        <p:spPr>
          <a:xfrm>
            <a:off x="1991544" y="3787186"/>
            <a:ext cx="5514286" cy="2480025"/>
          </a:xfrm>
          <a:prstGeom prst="rect">
            <a:avLst/>
          </a:prstGeom>
        </p:spPr>
      </p:pic>
    </p:spTree>
    <p:extLst>
      <p:ext uri="{BB962C8B-B14F-4D97-AF65-F5344CB8AC3E}">
        <p14:creationId xmlns:p14="http://schemas.microsoft.com/office/powerpoint/2010/main" val="3904555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_IPMB</a:t>
            </a:r>
          </a:p>
          <a:p>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sp>
        <p:nvSpPr>
          <p:cNvPr id="7" name="文本框 6"/>
          <p:cNvSpPr txBox="1"/>
          <p:nvPr/>
        </p:nvSpPr>
        <p:spPr>
          <a:xfrm>
            <a:off x="1703512" y="1220755"/>
            <a:ext cx="8280920" cy="3046988"/>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en-US" altLang="zh-CN" sz="1600" dirty="0">
                <a:solidFill>
                  <a:schemeClr val="tx1">
                    <a:lumMod val="75000"/>
                    <a:lumOff val="25000"/>
                  </a:schemeClr>
                </a:solidFill>
              </a:rPr>
              <a:t>IPMB</a:t>
            </a:r>
            <a:r>
              <a:rPr lang="zh-CN" altLang="en-US" sz="1600" dirty="0"/>
              <a:t>支持分布式管理机制。传感器和控制器分布在各个管理模块上，它们的信息通</a:t>
            </a:r>
            <a:endParaRPr lang="en-US" altLang="zh-CN" sz="1600" dirty="0"/>
          </a:p>
          <a:p>
            <a:pPr>
              <a:lnSpc>
                <a:spcPct val="120000"/>
              </a:lnSpc>
            </a:pPr>
            <a:r>
              <a:rPr lang="en-US" altLang="zh-CN" sz="1600" dirty="0"/>
              <a:t>IPMB</a:t>
            </a:r>
            <a:r>
              <a:rPr lang="zh-CN" altLang="en-US" sz="1600" dirty="0"/>
              <a:t>传输。 具体的应用可以是天蝎的</a:t>
            </a:r>
            <a:r>
              <a:rPr lang="en-US" altLang="zh-CN" sz="1600" dirty="0"/>
              <a:t>RMC</a:t>
            </a:r>
            <a:r>
              <a:rPr lang="zh-CN" altLang="en-US" sz="1600" dirty="0"/>
              <a:t>用</a:t>
            </a:r>
            <a:r>
              <a:rPr lang="en-US" altLang="zh-CN" sz="1600" dirty="0"/>
              <a:t>IPMB</a:t>
            </a:r>
            <a:r>
              <a:rPr lang="zh-CN" altLang="en-US" sz="1600" dirty="0"/>
              <a:t>链接</a:t>
            </a:r>
            <a:r>
              <a:rPr lang="en-US" altLang="zh-CN" sz="1600" dirty="0"/>
              <a:t>RBP</a:t>
            </a:r>
            <a:r>
              <a:rPr lang="zh-CN" altLang="en-US" sz="1600" dirty="0"/>
              <a:t>， </a:t>
            </a:r>
            <a:r>
              <a:rPr lang="en-US" altLang="zh-CN" sz="1600" dirty="0"/>
              <a:t>RBP</a:t>
            </a:r>
            <a:r>
              <a:rPr lang="zh-CN" altLang="en-US" sz="1600" dirty="0"/>
              <a:t>再做扩展连接节点</a:t>
            </a:r>
            <a:r>
              <a:rPr lang="en-US" altLang="zh-CN" sz="1600" dirty="0"/>
              <a:t>BMC</a:t>
            </a:r>
            <a:r>
              <a:rPr lang="zh-CN" altLang="en-US" sz="1600" dirty="0"/>
              <a:t>。</a:t>
            </a:r>
            <a:endParaRPr lang="en-US" altLang="zh-CN" sz="1600" dirty="0"/>
          </a:p>
          <a:p>
            <a:pPr>
              <a:lnSpc>
                <a:spcPct val="120000"/>
              </a:lnSpc>
            </a:pPr>
            <a:r>
              <a:rPr lang="en-US" altLang="zh-CN" sz="1600" dirty="0">
                <a:solidFill>
                  <a:schemeClr val="tx1">
                    <a:lumMod val="75000"/>
                    <a:lumOff val="25000"/>
                  </a:schemeClr>
                </a:solidFill>
              </a:rPr>
              <a:t>CMM</a:t>
            </a:r>
            <a:r>
              <a:rPr lang="zh-CN" altLang="en-US" sz="1600" dirty="0">
                <a:solidFill>
                  <a:schemeClr val="tx1">
                    <a:lumMod val="75000"/>
                    <a:lumOff val="25000"/>
                  </a:schemeClr>
                </a:solidFill>
              </a:rPr>
              <a:t>也是通过</a:t>
            </a:r>
            <a:r>
              <a:rPr lang="en-US" altLang="zh-CN" sz="1600" dirty="0">
                <a:solidFill>
                  <a:schemeClr val="tx1">
                    <a:lumMod val="75000"/>
                    <a:lumOff val="25000"/>
                  </a:schemeClr>
                </a:solidFill>
              </a:rPr>
              <a:t>IPMB</a:t>
            </a:r>
            <a:r>
              <a:rPr lang="zh-CN" altLang="en-US" sz="1600" dirty="0">
                <a:solidFill>
                  <a:schemeClr val="tx1">
                    <a:lumMod val="75000"/>
                    <a:lumOff val="25000"/>
                  </a:schemeClr>
                </a:solidFill>
              </a:rPr>
              <a:t>与节点交互。</a:t>
            </a: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p:txBody>
      </p:sp>
      <p:pic>
        <p:nvPicPr>
          <p:cNvPr id="3" name="图片 2"/>
          <p:cNvPicPr>
            <a:picLocks noChangeAspect="1"/>
          </p:cNvPicPr>
          <p:nvPr/>
        </p:nvPicPr>
        <p:blipFill>
          <a:blip r:embed="rId3"/>
          <a:stretch>
            <a:fillRect/>
          </a:stretch>
        </p:blipFill>
        <p:spPr>
          <a:xfrm>
            <a:off x="2080332" y="2362333"/>
            <a:ext cx="3228571" cy="2133333"/>
          </a:xfrm>
          <a:prstGeom prst="rect">
            <a:avLst/>
          </a:prstGeom>
        </p:spPr>
      </p:pic>
    </p:spTree>
    <p:extLst>
      <p:ext uri="{BB962C8B-B14F-4D97-AF65-F5344CB8AC3E}">
        <p14:creationId xmlns:p14="http://schemas.microsoft.com/office/powerpoint/2010/main" val="4208712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4"/>
          </p:nvPr>
        </p:nvSpPr>
        <p:spPr/>
        <p:txBody>
          <a:bodyPr/>
          <a:lstStyle/>
          <a:p>
            <a:pPr>
              <a:defRPr/>
            </a:pPr>
            <a:r>
              <a:rPr lang="en-US" altLang="zh-CN" sz="4400" b="1" dirty="0"/>
              <a:t>BMC---Baseboard Management Controller</a:t>
            </a:r>
          </a:p>
          <a:p>
            <a:pPr indent="342900">
              <a:buFontTx/>
              <a:buNone/>
              <a:defRPr/>
            </a:pPr>
            <a:r>
              <a:rPr lang="en-US" altLang="zh-CN" sz="1800" dirty="0"/>
              <a:t> </a:t>
            </a:r>
            <a:r>
              <a:rPr lang="en-US" altLang="zh-CN" sz="1800" dirty="0">
                <a:latin typeface="Times New Roman" pitchFamily="18" charset="0"/>
              </a:rPr>
              <a:t>A </a:t>
            </a:r>
            <a:r>
              <a:rPr lang="en-US" altLang="zh-CN" sz="1800" b="1" dirty="0">
                <a:latin typeface="Times New Roman" pitchFamily="18" charset="0"/>
              </a:rPr>
              <a:t>baseboard</a:t>
            </a:r>
            <a:r>
              <a:rPr lang="en-US" altLang="zh-CN" sz="1800" dirty="0">
                <a:latin typeface="Times New Roman" pitchFamily="18" charset="0"/>
              </a:rPr>
              <a:t> </a:t>
            </a:r>
            <a:r>
              <a:rPr lang="en-US" altLang="zh-CN" sz="1800" b="1" dirty="0">
                <a:latin typeface="Times New Roman" pitchFamily="18" charset="0"/>
              </a:rPr>
              <a:t>management</a:t>
            </a:r>
            <a:r>
              <a:rPr lang="en-US" altLang="zh-CN" sz="1800" dirty="0">
                <a:latin typeface="Times New Roman" pitchFamily="18" charset="0"/>
              </a:rPr>
              <a:t> </a:t>
            </a:r>
            <a:r>
              <a:rPr lang="en-US" altLang="zh-CN" sz="1800" b="1" dirty="0">
                <a:latin typeface="Times New Roman" pitchFamily="18" charset="0"/>
              </a:rPr>
              <a:t>controller</a:t>
            </a:r>
            <a:r>
              <a:rPr lang="en-US" altLang="zh-CN" sz="1800" dirty="0">
                <a:latin typeface="Times New Roman" pitchFamily="18" charset="0"/>
              </a:rPr>
              <a:t> (BMC) is </a:t>
            </a:r>
            <a:r>
              <a:rPr lang="en-US" altLang="zh-CN" sz="1800" dirty="0">
                <a:solidFill>
                  <a:srgbClr val="FF0000"/>
                </a:solidFill>
                <a:latin typeface="Times New Roman" pitchFamily="18" charset="0"/>
              </a:rPr>
              <a:t>a specialized service processor </a:t>
            </a:r>
            <a:r>
              <a:rPr lang="en-US" altLang="zh-CN" sz="1800" dirty="0">
                <a:latin typeface="Times New Roman" pitchFamily="18" charset="0"/>
              </a:rPr>
              <a:t>that monitors the physical state of a computer, network server or other hardware device using sensors and communicating with the system administrator through an independent connection. The BMC is part of the Intelligent Platform Management Interface(IPMI) and is usually contained in the </a:t>
            </a:r>
            <a:r>
              <a:rPr lang="en-US" altLang="zh-CN" sz="1800" dirty="0" err="1">
                <a:latin typeface="Times New Roman" pitchFamily="18" charset="0"/>
              </a:rPr>
              <a:t>motherbaord</a:t>
            </a:r>
            <a:r>
              <a:rPr lang="en-US" altLang="zh-CN" sz="1800" dirty="0">
                <a:latin typeface="Times New Roman" pitchFamily="18" charset="0"/>
              </a:rPr>
              <a:t> or main circuit board of the device to be monitored.</a:t>
            </a:r>
          </a:p>
          <a:p>
            <a:pPr indent="342900">
              <a:buFontTx/>
              <a:buNone/>
              <a:defRPr/>
            </a:pPr>
            <a:r>
              <a:rPr lang="zh-CN" altLang="en-US" sz="1800" dirty="0">
                <a:latin typeface="Times New Roman" pitchFamily="18" charset="0"/>
              </a:rPr>
              <a:t>只要可以满足以上的要求就可以用来作为</a:t>
            </a:r>
            <a:r>
              <a:rPr lang="en-US" altLang="zh-CN" sz="1800" dirty="0">
                <a:latin typeface="Times New Roman" pitchFamily="18" charset="0"/>
              </a:rPr>
              <a:t>BMC</a:t>
            </a:r>
            <a:r>
              <a:rPr lang="zh-CN" altLang="en-US" sz="1800" dirty="0">
                <a:latin typeface="Times New Roman" pitchFamily="18" charset="0"/>
              </a:rPr>
              <a:t>处理器。</a:t>
            </a:r>
            <a:endParaRPr lang="en-US" altLang="zh-CN" sz="1800" dirty="0">
              <a:latin typeface="Times New Roman" pitchFamily="18" charset="0"/>
            </a:endParaRPr>
          </a:p>
          <a:p>
            <a:pPr indent="342900">
              <a:buFontTx/>
              <a:buNone/>
              <a:defRPr/>
            </a:pPr>
            <a:r>
              <a:rPr lang="zh-CN" altLang="en-US" sz="1800" dirty="0">
                <a:latin typeface="Times New Roman" pitchFamily="18" charset="0"/>
              </a:rPr>
              <a:t>那么</a:t>
            </a:r>
            <a:r>
              <a:rPr lang="en-US" altLang="zh-CN" sz="1800" dirty="0">
                <a:latin typeface="Times New Roman" pitchFamily="18" charset="0"/>
              </a:rPr>
              <a:t>BMC</a:t>
            </a:r>
            <a:r>
              <a:rPr lang="zh-CN" altLang="en-US" sz="1800" dirty="0">
                <a:latin typeface="Times New Roman" pitchFamily="18" charset="0"/>
              </a:rPr>
              <a:t>作为系统中的一部分那自然需要遵循对应的工业标准</a:t>
            </a:r>
            <a:r>
              <a:rPr lang="en-US" altLang="zh-CN" sz="1800" dirty="0">
                <a:latin typeface="Times New Roman" pitchFamily="18" charset="0"/>
              </a:rPr>
              <a:t>---IPMI</a:t>
            </a:r>
          </a:p>
          <a:p>
            <a:pPr marL="0" indent="0">
              <a:buNone/>
            </a:pPr>
            <a:endParaRPr lang="zh-CN" altLang="en-US" sz="1400" dirty="0"/>
          </a:p>
        </p:txBody>
      </p:sp>
      <p:sp>
        <p:nvSpPr>
          <p:cNvPr id="4" name="文本占位符 1"/>
          <p:cNvSpPr>
            <a:spLocks noGrp="1"/>
          </p:cNvSpPr>
          <p:nvPr>
            <p:ph type="body" sz="quarter" idx="13"/>
          </p:nvPr>
        </p:nvSpPr>
        <p:spPr>
          <a:xfrm>
            <a:off x="239349" y="164637"/>
            <a:ext cx="10081120" cy="627739"/>
          </a:xfrm>
        </p:spPr>
        <p:txBody>
          <a:bodyPr/>
          <a:lstStyle/>
          <a:p>
            <a:r>
              <a:rPr lang="en-US" altLang="zh-CN" dirty="0"/>
              <a:t>BMC</a:t>
            </a:r>
            <a:r>
              <a:rPr lang="zh-CN" altLang="en-US" dirty="0"/>
              <a:t>是什么</a:t>
            </a:r>
            <a:endParaRPr lang="en-US" altLang="zh-CN" dirty="0"/>
          </a:p>
        </p:txBody>
      </p:sp>
    </p:spTree>
    <p:extLst>
      <p:ext uri="{BB962C8B-B14F-4D97-AF65-F5344CB8AC3E}">
        <p14:creationId xmlns:p14="http://schemas.microsoft.com/office/powerpoint/2010/main" val="3531707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_GPIO/SGPIO</a:t>
            </a:r>
          </a:p>
          <a:p>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sp>
        <p:nvSpPr>
          <p:cNvPr id="7" name="文本框 6"/>
          <p:cNvSpPr txBox="1"/>
          <p:nvPr/>
        </p:nvSpPr>
        <p:spPr>
          <a:xfrm>
            <a:off x="1703512" y="1220756"/>
            <a:ext cx="8280920" cy="3637919"/>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en-US" altLang="zh-CN" sz="1600" dirty="0">
                <a:solidFill>
                  <a:schemeClr val="tx1">
                    <a:lumMod val="75000"/>
                    <a:lumOff val="25000"/>
                  </a:schemeClr>
                </a:solidFill>
              </a:rPr>
              <a:t>BMC</a:t>
            </a:r>
            <a:r>
              <a:rPr lang="zh-CN" altLang="en-US" sz="1600" dirty="0">
                <a:solidFill>
                  <a:schemeClr val="tx1">
                    <a:lumMod val="75000"/>
                    <a:lumOff val="25000"/>
                  </a:schemeClr>
                </a:solidFill>
              </a:rPr>
              <a:t>支持</a:t>
            </a:r>
            <a:r>
              <a:rPr lang="en-US" altLang="zh-CN" sz="1600" dirty="0">
                <a:solidFill>
                  <a:schemeClr val="tx1">
                    <a:lumMod val="75000"/>
                    <a:lumOff val="25000"/>
                  </a:schemeClr>
                </a:solidFill>
              </a:rPr>
              <a:t>228</a:t>
            </a:r>
            <a:r>
              <a:rPr lang="zh-CN" altLang="en-US" sz="1600" dirty="0">
                <a:solidFill>
                  <a:schemeClr val="tx1">
                    <a:lumMod val="75000"/>
                    <a:lumOff val="25000"/>
                  </a:schemeClr>
                </a:solidFill>
              </a:rPr>
              <a:t>个</a:t>
            </a:r>
            <a:r>
              <a:rPr lang="en-US" altLang="zh-CN" sz="1600" dirty="0">
                <a:solidFill>
                  <a:schemeClr val="tx1">
                    <a:lumMod val="75000"/>
                    <a:lumOff val="25000"/>
                  </a:schemeClr>
                </a:solidFill>
              </a:rPr>
              <a:t>GPIO</a:t>
            </a:r>
            <a:r>
              <a:rPr lang="zh-CN" altLang="en-US" sz="1600" dirty="0">
                <a:solidFill>
                  <a:schemeClr val="tx1">
                    <a:lumMod val="75000"/>
                    <a:lumOff val="25000"/>
                  </a:schemeClr>
                </a:solidFill>
              </a:rPr>
              <a:t>控制，在服务器中的应用：</a:t>
            </a:r>
            <a:endParaRPr lang="en-US" altLang="zh-CN" sz="1600" dirty="0">
              <a:solidFill>
                <a:schemeClr val="tx1">
                  <a:lumMod val="75000"/>
                  <a:lumOff val="25000"/>
                </a:schemeClr>
              </a:solidFill>
            </a:endParaRPr>
          </a:p>
          <a:p>
            <a:pPr>
              <a:lnSpc>
                <a:spcPct val="120000"/>
              </a:lnSpc>
            </a:pPr>
            <a:r>
              <a:rPr lang="zh-CN" altLang="en-US" sz="1600" dirty="0">
                <a:solidFill>
                  <a:schemeClr val="tx1">
                    <a:lumMod val="75000"/>
                    <a:lumOff val="25000"/>
                  </a:schemeClr>
                </a:solidFill>
              </a:rPr>
              <a:t>主动</a:t>
            </a:r>
            <a:r>
              <a:rPr lang="en-US" altLang="zh-CN" sz="1600" dirty="0">
                <a:solidFill>
                  <a:schemeClr val="tx1">
                    <a:lumMod val="75000"/>
                    <a:lumOff val="25000"/>
                  </a:schemeClr>
                </a:solidFill>
              </a:rPr>
              <a:t>(Output)</a:t>
            </a:r>
            <a:r>
              <a:rPr lang="zh-CN" altLang="en-US" sz="1600" dirty="0">
                <a:solidFill>
                  <a:schemeClr val="tx1">
                    <a:lumMod val="75000"/>
                    <a:lumOff val="25000"/>
                  </a:schemeClr>
                </a:solidFill>
              </a:rPr>
              <a:t>控制信号： 例如：</a:t>
            </a:r>
            <a:r>
              <a:rPr lang="en-US" altLang="zh-CN" sz="1600" dirty="0">
                <a:solidFill>
                  <a:schemeClr val="tx1">
                    <a:lumMod val="75000"/>
                    <a:lumOff val="25000"/>
                  </a:schemeClr>
                </a:solidFill>
              </a:rPr>
              <a:t>FRU</a:t>
            </a:r>
            <a:r>
              <a:rPr lang="zh-CN" altLang="en-US" sz="1600" dirty="0">
                <a:solidFill>
                  <a:schemeClr val="tx1">
                    <a:lumMod val="75000"/>
                    <a:lumOff val="25000"/>
                  </a:schemeClr>
                </a:solidFill>
              </a:rPr>
              <a:t>写保护的控制</a:t>
            </a:r>
            <a:endParaRPr lang="en-US" altLang="zh-CN" sz="1600" dirty="0">
              <a:solidFill>
                <a:schemeClr val="tx1">
                  <a:lumMod val="75000"/>
                  <a:lumOff val="25000"/>
                </a:schemeClr>
              </a:solidFill>
            </a:endParaRPr>
          </a:p>
          <a:p>
            <a:pPr>
              <a:lnSpc>
                <a:spcPct val="120000"/>
              </a:lnSpc>
            </a:pPr>
            <a:r>
              <a:rPr lang="zh-CN" altLang="en-US" sz="1600" dirty="0">
                <a:solidFill>
                  <a:schemeClr val="tx1">
                    <a:lumMod val="75000"/>
                    <a:lumOff val="25000"/>
                  </a:schemeClr>
                </a:solidFill>
              </a:rPr>
              <a:t>被动</a:t>
            </a:r>
            <a:r>
              <a:rPr lang="en-US" altLang="zh-CN" sz="1600" dirty="0">
                <a:solidFill>
                  <a:schemeClr val="tx1">
                    <a:lumMod val="75000"/>
                    <a:lumOff val="25000"/>
                  </a:schemeClr>
                </a:solidFill>
              </a:rPr>
              <a:t>(Input)</a:t>
            </a:r>
            <a:r>
              <a:rPr lang="zh-CN" altLang="en-US" sz="1600" dirty="0">
                <a:solidFill>
                  <a:schemeClr val="tx1">
                    <a:lumMod val="75000"/>
                    <a:lumOff val="25000"/>
                  </a:schemeClr>
                </a:solidFill>
              </a:rPr>
              <a:t>接收信号： 例如： </a:t>
            </a:r>
            <a:r>
              <a:rPr lang="en-US" altLang="zh-CN" sz="1600" dirty="0">
                <a:solidFill>
                  <a:schemeClr val="tx1">
                    <a:lumMod val="75000"/>
                    <a:lumOff val="25000"/>
                  </a:schemeClr>
                </a:solidFill>
              </a:rPr>
              <a:t>BIOS</a:t>
            </a:r>
            <a:r>
              <a:rPr lang="zh-CN" altLang="en-US" sz="1600" dirty="0">
                <a:solidFill>
                  <a:schemeClr val="tx1">
                    <a:lumMod val="75000"/>
                    <a:lumOff val="25000"/>
                  </a:schemeClr>
                </a:solidFill>
              </a:rPr>
              <a:t>发过来的</a:t>
            </a:r>
            <a:r>
              <a:rPr lang="en-US" altLang="zh-CN" sz="1600" dirty="0">
                <a:solidFill>
                  <a:schemeClr val="tx1">
                    <a:lumMod val="75000"/>
                    <a:lumOff val="25000"/>
                  </a:schemeClr>
                </a:solidFill>
              </a:rPr>
              <a:t>POST_COMPLETE </a:t>
            </a:r>
          </a:p>
          <a:p>
            <a:pPr>
              <a:lnSpc>
                <a:spcPct val="120000"/>
              </a:lnSpc>
            </a:pPr>
            <a:r>
              <a:rPr lang="zh-CN" altLang="en-US" sz="1600" dirty="0">
                <a:solidFill>
                  <a:schemeClr val="tx1">
                    <a:lumMod val="75000"/>
                    <a:lumOff val="25000"/>
                  </a:schemeClr>
                </a:solidFill>
              </a:rPr>
              <a:t>控制</a:t>
            </a:r>
            <a:r>
              <a:rPr lang="en-US" altLang="zh-CN" sz="1600" dirty="0">
                <a:solidFill>
                  <a:schemeClr val="tx1">
                    <a:lumMod val="75000"/>
                    <a:lumOff val="25000"/>
                  </a:schemeClr>
                </a:solidFill>
              </a:rPr>
              <a:t>LED</a:t>
            </a:r>
            <a:r>
              <a:rPr lang="zh-CN" altLang="en-US" sz="1600" dirty="0">
                <a:solidFill>
                  <a:schemeClr val="tx1">
                    <a:lumMod val="75000"/>
                    <a:lumOff val="25000"/>
                  </a:schemeClr>
                </a:solidFill>
              </a:rPr>
              <a:t>： 例如： </a:t>
            </a:r>
            <a:r>
              <a:rPr lang="en-US" altLang="zh-CN" sz="1600" dirty="0" err="1">
                <a:solidFill>
                  <a:schemeClr val="tx1">
                    <a:lumMod val="75000"/>
                    <a:lumOff val="25000"/>
                  </a:schemeClr>
                </a:solidFill>
              </a:rPr>
              <a:t>HeartBeat</a:t>
            </a:r>
            <a:r>
              <a:rPr lang="zh-CN" altLang="en-US" sz="1600" dirty="0">
                <a:solidFill>
                  <a:schemeClr val="tx1">
                    <a:lumMod val="75000"/>
                    <a:lumOff val="25000"/>
                  </a:schemeClr>
                </a:solidFill>
              </a:rPr>
              <a:t>， </a:t>
            </a:r>
            <a:r>
              <a:rPr lang="en-US" altLang="zh-CN" sz="1600" dirty="0">
                <a:solidFill>
                  <a:schemeClr val="tx1">
                    <a:lumMod val="75000"/>
                    <a:lumOff val="25000"/>
                  </a:schemeClr>
                </a:solidFill>
              </a:rPr>
              <a:t>UID</a:t>
            </a:r>
          </a:p>
          <a:p>
            <a:pPr>
              <a:lnSpc>
                <a:spcPct val="120000"/>
              </a:lnSpc>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a:lnSpc>
                <a:spcPct val="120000"/>
              </a:lnSpc>
            </a:pPr>
            <a:r>
              <a:rPr lang="en-US" altLang="zh-CN" sz="1600" dirty="0">
                <a:solidFill>
                  <a:schemeClr val="tx1">
                    <a:lumMod val="75000"/>
                    <a:lumOff val="25000"/>
                  </a:schemeClr>
                </a:solidFill>
              </a:rPr>
              <a:t>Fan Tach</a:t>
            </a:r>
            <a:r>
              <a:rPr lang="zh-CN" altLang="en-US" sz="1600" dirty="0">
                <a:solidFill>
                  <a:schemeClr val="tx1">
                    <a:lumMod val="75000"/>
                    <a:lumOff val="25000"/>
                  </a:schemeClr>
                </a:solidFill>
              </a:rPr>
              <a:t>信号： 也是一个</a:t>
            </a:r>
            <a:r>
              <a:rPr lang="en-US" altLang="zh-CN" sz="1600" dirty="0">
                <a:solidFill>
                  <a:schemeClr val="tx1">
                    <a:lumMod val="75000"/>
                    <a:lumOff val="25000"/>
                  </a:schemeClr>
                </a:solidFill>
              </a:rPr>
              <a:t>input</a:t>
            </a:r>
            <a:r>
              <a:rPr lang="zh-CN" altLang="en-US" sz="1600" dirty="0">
                <a:solidFill>
                  <a:schemeClr val="tx1">
                    <a:lumMod val="75000"/>
                    <a:lumOff val="25000"/>
                  </a:schemeClr>
                </a:solidFill>
              </a:rPr>
              <a:t>的</a:t>
            </a:r>
            <a:r>
              <a:rPr lang="en-US" altLang="zh-CN" sz="1600" dirty="0">
                <a:solidFill>
                  <a:schemeClr val="tx1">
                    <a:lumMod val="75000"/>
                    <a:lumOff val="25000"/>
                  </a:schemeClr>
                </a:solidFill>
              </a:rPr>
              <a:t>GPIO </a:t>
            </a:r>
            <a:r>
              <a:rPr lang="zh-CN" altLang="en-US" sz="1600" dirty="0">
                <a:solidFill>
                  <a:schemeClr val="tx1">
                    <a:lumMod val="75000"/>
                    <a:lumOff val="25000"/>
                  </a:schemeClr>
                </a:solidFill>
              </a:rPr>
              <a:t>管脚， 可以读取风扇的转速</a:t>
            </a:r>
            <a:endParaRPr lang="en-US" altLang="zh-CN" sz="1600" dirty="0">
              <a:solidFill>
                <a:schemeClr val="tx1">
                  <a:lumMod val="75000"/>
                  <a:lumOff val="25000"/>
                </a:schemeClr>
              </a:solidFill>
            </a:endParaRPr>
          </a:p>
          <a:p>
            <a:pPr>
              <a:lnSpc>
                <a:spcPct val="120000"/>
              </a:lnSpc>
            </a:pPr>
            <a:r>
              <a:rPr lang="en-US" altLang="zh-CN" sz="1600" dirty="0">
                <a:solidFill>
                  <a:schemeClr val="tx1">
                    <a:lumMod val="75000"/>
                    <a:lumOff val="25000"/>
                  </a:schemeClr>
                </a:solidFill>
              </a:rPr>
              <a:t>GPIO</a:t>
            </a:r>
            <a:r>
              <a:rPr lang="zh-CN" altLang="en-US" sz="1600" dirty="0">
                <a:solidFill>
                  <a:schemeClr val="tx1">
                    <a:lumMod val="75000"/>
                    <a:lumOff val="25000"/>
                  </a:schemeClr>
                </a:solidFill>
              </a:rPr>
              <a:t>的中断模式： 例如接收</a:t>
            </a:r>
            <a:r>
              <a:rPr lang="en-US" altLang="zh-CN" sz="1600" dirty="0">
                <a:solidFill>
                  <a:schemeClr val="tx1">
                    <a:lumMod val="75000"/>
                    <a:lumOff val="25000"/>
                  </a:schemeClr>
                </a:solidFill>
              </a:rPr>
              <a:t>FP ID</a:t>
            </a:r>
            <a:r>
              <a:rPr lang="zh-CN" altLang="en-US" sz="1600" dirty="0">
                <a:solidFill>
                  <a:schemeClr val="tx1">
                    <a:lumMod val="75000"/>
                    <a:lumOff val="25000"/>
                  </a:schemeClr>
                </a:solidFill>
              </a:rPr>
              <a:t>的信号，接收</a:t>
            </a:r>
            <a:r>
              <a:rPr lang="en-US" altLang="zh-CN" sz="1600" dirty="0">
                <a:solidFill>
                  <a:schemeClr val="tx1">
                    <a:lumMod val="75000"/>
                    <a:lumOff val="25000"/>
                  </a:schemeClr>
                </a:solidFill>
              </a:rPr>
              <a:t>power button</a:t>
            </a:r>
            <a:r>
              <a:rPr lang="zh-CN" altLang="en-US" sz="1600" dirty="0">
                <a:solidFill>
                  <a:schemeClr val="tx1">
                    <a:lumMod val="75000"/>
                    <a:lumOff val="25000"/>
                  </a:schemeClr>
                </a:solidFill>
              </a:rPr>
              <a:t>的按键信号</a:t>
            </a: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a:lnSpc>
                <a:spcPct val="120000"/>
              </a:lnSpc>
            </a:pPr>
            <a:r>
              <a:rPr lang="zh-CN" altLang="en-US" sz="1600" dirty="0">
                <a:solidFill>
                  <a:schemeClr val="tx1">
                    <a:lumMod val="75000"/>
                    <a:lumOff val="25000"/>
                  </a:schemeClr>
                </a:solidFill>
              </a:rPr>
              <a:t>在位信号的发出： </a:t>
            </a: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p:txBody>
      </p:sp>
      <p:pic>
        <p:nvPicPr>
          <p:cNvPr id="3" name="图片 2"/>
          <p:cNvPicPr>
            <a:picLocks noChangeAspect="1"/>
          </p:cNvPicPr>
          <p:nvPr/>
        </p:nvPicPr>
        <p:blipFill>
          <a:blip r:embed="rId3"/>
          <a:stretch>
            <a:fillRect/>
          </a:stretch>
        </p:blipFill>
        <p:spPr>
          <a:xfrm>
            <a:off x="6168008" y="1700810"/>
            <a:ext cx="4176464" cy="342857"/>
          </a:xfrm>
          <a:prstGeom prst="rect">
            <a:avLst/>
          </a:prstGeom>
        </p:spPr>
      </p:pic>
      <p:pic>
        <p:nvPicPr>
          <p:cNvPr id="4" name="图片 3"/>
          <p:cNvPicPr>
            <a:picLocks noChangeAspect="1"/>
          </p:cNvPicPr>
          <p:nvPr/>
        </p:nvPicPr>
        <p:blipFill>
          <a:blip r:embed="rId4"/>
          <a:stretch>
            <a:fillRect/>
          </a:stretch>
        </p:blipFill>
        <p:spPr>
          <a:xfrm>
            <a:off x="7248128" y="2151822"/>
            <a:ext cx="3312368" cy="304761"/>
          </a:xfrm>
          <a:prstGeom prst="rect">
            <a:avLst/>
          </a:prstGeom>
        </p:spPr>
      </p:pic>
      <p:pic>
        <p:nvPicPr>
          <p:cNvPr id="5" name="图片 4"/>
          <p:cNvPicPr>
            <a:picLocks noChangeAspect="1"/>
          </p:cNvPicPr>
          <p:nvPr/>
        </p:nvPicPr>
        <p:blipFill>
          <a:blip r:embed="rId5"/>
          <a:stretch>
            <a:fillRect/>
          </a:stretch>
        </p:blipFill>
        <p:spPr>
          <a:xfrm>
            <a:off x="1721364" y="2648526"/>
            <a:ext cx="7466667" cy="241269"/>
          </a:xfrm>
          <a:prstGeom prst="rect">
            <a:avLst/>
          </a:prstGeom>
        </p:spPr>
      </p:pic>
      <p:pic>
        <p:nvPicPr>
          <p:cNvPr id="6" name="图片 5"/>
          <p:cNvPicPr>
            <a:picLocks noChangeAspect="1"/>
          </p:cNvPicPr>
          <p:nvPr/>
        </p:nvPicPr>
        <p:blipFill>
          <a:blip r:embed="rId6"/>
          <a:stretch>
            <a:fillRect/>
          </a:stretch>
        </p:blipFill>
        <p:spPr>
          <a:xfrm>
            <a:off x="1703512" y="3820481"/>
            <a:ext cx="5019048" cy="228572"/>
          </a:xfrm>
          <a:prstGeom prst="rect">
            <a:avLst/>
          </a:prstGeom>
        </p:spPr>
      </p:pic>
      <p:pic>
        <p:nvPicPr>
          <p:cNvPr id="8" name="图片 7"/>
          <p:cNvPicPr>
            <a:picLocks noChangeAspect="1"/>
          </p:cNvPicPr>
          <p:nvPr/>
        </p:nvPicPr>
        <p:blipFill>
          <a:blip r:embed="rId7"/>
          <a:stretch>
            <a:fillRect/>
          </a:stretch>
        </p:blipFill>
        <p:spPr>
          <a:xfrm>
            <a:off x="1775520" y="4479039"/>
            <a:ext cx="6276190" cy="228572"/>
          </a:xfrm>
          <a:prstGeom prst="rect">
            <a:avLst/>
          </a:prstGeom>
        </p:spPr>
      </p:pic>
      <p:pic>
        <p:nvPicPr>
          <p:cNvPr id="9" name="图片 8"/>
          <p:cNvPicPr>
            <a:picLocks noChangeAspect="1"/>
          </p:cNvPicPr>
          <p:nvPr/>
        </p:nvPicPr>
        <p:blipFill>
          <a:blip r:embed="rId8"/>
          <a:stretch>
            <a:fillRect/>
          </a:stretch>
        </p:blipFill>
        <p:spPr>
          <a:xfrm>
            <a:off x="1791231" y="5517233"/>
            <a:ext cx="6495238" cy="304761"/>
          </a:xfrm>
          <a:prstGeom prst="rect">
            <a:avLst/>
          </a:prstGeom>
        </p:spPr>
      </p:pic>
      <p:pic>
        <p:nvPicPr>
          <p:cNvPr id="11" name="图片 10"/>
          <p:cNvPicPr>
            <a:picLocks noChangeAspect="1"/>
          </p:cNvPicPr>
          <p:nvPr/>
        </p:nvPicPr>
        <p:blipFill>
          <a:blip r:embed="rId9"/>
          <a:stretch>
            <a:fillRect/>
          </a:stretch>
        </p:blipFill>
        <p:spPr>
          <a:xfrm>
            <a:off x="1791231" y="5014147"/>
            <a:ext cx="5809524" cy="228572"/>
          </a:xfrm>
          <a:prstGeom prst="rect">
            <a:avLst/>
          </a:prstGeom>
        </p:spPr>
      </p:pic>
    </p:spTree>
    <p:extLst>
      <p:ext uri="{BB962C8B-B14F-4D97-AF65-F5344CB8AC3E}">
        <p14:creationId xmlns:p14="http://schemas.microsoft.com/office/powerpoint/2010/main" val="1129541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_GPIO/SGPIO</a:t>
            </a:r>
          </a:p>
          <a:p>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sp>
        <p:nvSpPr>
          <p:cNvPr id="7" name="文本框 6"/>
          <p:cNvSpPr txBox="1"/>
          <p:nvPr/>
        </p:nvSpPr>
        <p:spPr>
          <a:xfrm>
            <a:off x="1703512" y="1220756"/>
            <a:ext cx="8280920" cy="2160591"/>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zh-CN" altLang="en-US" sz="1600" dirty="0">
                <a:solidFill>
                  <a:schemeClr val="tx1">
                    <a:lumMod val="75000"/>
                    <a:lumOff val="25000"/>
                  </a:schemeClr>
                </a:solidFill>
              </a:rPr>
              <a:t>在</a:t>
            </a:r>
            <a:r>
              <a:rPr lang="en-US" altLang="zh-CN" sz="1600" dirty="0">
                <a:solidFill>
                  <a:schemeClr val="tx1">
                    <a:lumMod val="75000"/>
                    <a:lumOff val="25000"/>
                  </a:schemeClr>
                </a:solidFill>
              </a:rPr>
              <a:t>BMC</a:t>
            </a:r>
            <a:r>
              <a:rPr lang="zh-CN" altLang="en-US" sz="1600" dirty="0">
                <a:solidFill>
                  <a:schemeClr val="tx1">
                    <a:lumMod val="75000"/>
                    <a:lumOff val="25000"/>
                  </a:schemeClr>
                </a:solidFill>
              </a:rPr>
              <a:t>中的应用：</a:t>
            </a:r>
            <a:endParaRPr lang="en-US" altLang="zh-CN" sz="1600" dirty="0">
              <a:solidFill>
                <a:schemeClr val="tx1">
                  <a:lumMod val="75000"/>
                  <a:lumOff val="25000"/>
                </a:schemeClr>
              </a:solidFill>
            </a:endParaRPr>
          </a:p>
          <a:p>
            <a:pPr>
              <a:lnSpc>
                <a:spcPct val="120000"/>
              </a:lnSpc>
            </a:pPr>
            <a:r>
              <a:rPr lang="en-US" altLang="zh-CN" sz="1600" dirty="0" err="1">
                <a:solidFill>
                  <a:schemeClr val="tx1">
                    <a:lumMod val="75000"/>
                    <a:lumOff val="25000"/>
                  </a:schemeClr>
                </a:solidFill>
              </a:rPr>
              <a:t>Aspeed</a:t>
            </a:r>
            <a:r>
              <a:rPr lang="en-US" altLang="zh-CN" sz="1600" dirty="0">
                <a:solidFill>
                  <a:schemeClr val="tx1">
                    <a:lumMod val="75000"/>
                    <a:lumOff val="25000"/>
                  </a:schemeClr>
                </a:solidFill>
              </a:rPr>
              <a:t> GPIO </a:t>
            </a:r>
            <a:r>
              <a:rPr lang="en-US" altLang="zh-CN" sz="1600" dirty="0" err="1">
                <a:solidFill>
                  <a:schemeClr val="tx1">
                    <a:lumMod val="75000"/>
                    <a:lumOff val="25000"/>
                  </a:schemeClr>
                </a:solidFill>
              </a:rPr>
              <a:t>passthrough</a:t>
            </a:r>
            <a:r>
              <a:rPr lang="en-US" altLang="zh-CN" sz="1600" dirty="0">
                <a:solidFill>
                  <a:schemeClr val="tx1">
                    <a:lumMod val="75000"/>
                    <a:lumOff val="25000"/>
                  </a:schemeClr>
                </a:solidFill>
              </a:rPr>
              <a:t> mode</a:t>
            </a:r>
          </a:p>
          <a:p>
            <a:pPr>
              <a:lnSpc>
                <a:spcPct val="120000"/>
              </a:lnSpc>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a:lnSpc>
                <a:spcPct val="120000"/>
              </a:lnSpc>
            </a:pPr>
            <a:r>
              <a:rPr lang="en-US" altLang="zh-CN" sz="1600" dirty="0" err="1">
                <a:solidFill>
                  <a:schemeClr val="tx1">
                    <a:lumMod val="75000"/>
                    <a:lumOff val="25000"/>
                  </a:schemeClr>
                </a:solidFill>
              </a:rPr>
              <a:t>Aspeed</a:t>
            </a:r>
            <a:r>
              <a:rPr lang="zh-CN" altLang="en-US" sz="1600" dirty="0">
                <a:solidFill>
                  <a:schemeClr val="tx1">
                    <a:lumMod val="75000"/>
                    <a:lumOff val="25000"/>
                  </a:schemeClr>
                </a:solidFill>
              </a:rPr>
              <a:t>的芯片提供了两组可以</a:t>
            </a:r>
            <a:r>
              <a:rPr lang="en-US" altLang="zh-CN" sz="1600" dirty="0">
                <a:solidFill>
                  <a:schemeClr val="tx1">
                    <a:lumMod val="75000"/>
                    <a:lumOff val="25000"/>
                  </a:schemeClr>
                </a:solidFill>
              </a:rPr>
              <a:t>enable </a:t>
            </a:r>
            <a:r>
              <a:rPr lang="en-US" altLang="zh-CN" sz="1600" dirty="0" err="1">
                <a:solidFill>
                  <a:schemeClr val="tx1">
                    <a:lumMod val="75000"/>
                    <a:lumOff val="25000"/>
                  </a:schemeClr>
                </a:solidFill>
              </a:rPr>
              <a:t>passthrough</a:t>
            </a:r>
            <a:r>
              <a:rPr lang="zh-CN" altLang="en-US" sz="1600" dirty="0">
                <a:solidFill>
                  <a:schemeClr val="tx1">
                    <a:lumMod val="75000"/>
                    <a:lumOff val="25000"/>
                  </a:schemeClr>
                </a:solidFill>
              </a:rPr>
              <a:t>的</a:t>
            </a:r>
            <a:r>
              <a:rPr lang="en-US" altLang="zh-CN" sz="1600" dirty="0">
                <a:solidFill>
                  <a:schemeClr val="tx1">
                    <a:lumMod val="75000"/>
                    <a:lumOff val="25000"/>
                  </a:schemeClr>
                </a:solidFill>
              </a:rPr>
              <a:t>GPIO</a:t>
            </a:r>
          </a:p>
          <a:p>
            <a:pPr>
              <a:lnSpc>
                <a:spcPct val="120000"/>
              </a:lnSpc>
            </a:pPr>
            <a:endParaRPr lang="en-US" altLang="zh-CN" sz="1600" dirty="0">
              <a:solidFill>
                <a:schemeClr val="tx1">
                  <a:lumMod val="75000"/>
                  <a:lumOff val="25000"/>
                </a:schemeClr>
              </a:solidFill>
            </a:endParaRPr>
          </a:p>
        </p:txBody>
      </p:sp>
      <p:pic>
        <p:nvPicPr>
          <p:cNvPr id="12" name="图片 11"/>
          <p:cNvPicPr>
            <a:picLocks noChangeAspect="1"/>
          </p:cNvPicPr>
          <p:nvPr/>
        </p:nvPicPr>
        <p:blipFill>
          <a:blip r:embed="rId3"/>
          <a:stretch>
            <a:fillRect/>
          </a:stretch>
        </p:blipFill>
        <p:spPr>
          <a:xfrm>
            <a:off x="1730973" y="2024140"/>
            <a:ext cx="7657143" cy="1003175"/>
          </a:xfrm>
          <a:prstGeom prst="rect">
            <a:avLst/>
          </a:prstGeom>
        </p:spPr>
      </p:pic>
      <p:pic>
        <p:nvPicPr>
          <p:cNvPr id="13" name="图片 12"/>
          <p:cNvPicPr>
            <a:picLocks noChangeAspect="1"/>
          </p:cNvPicPr>
          <p:nvPr/>
        </p:nvPicPr>
        <p:blipFill>
          <a:blip r:embed="rId4"/>
          <a:stretch>
            <a:fillRect/>
          </a:stretch>
        </p:blipFill>
        <p:spPr>
          <a:xfrm>
            <a:off x="1768982" y="3621022"/>
            <a:ext cx="7371428" cy="2844444"/>
          </a:xfrm>
          <a:prstGeom prst="rect">
            <a:avLst/>
          </a:prstGeom>
        </p:spPr>
      </p:pic>
    </p:spTree>
    <p:extLst>
      <p:ext uri="{BB962C8B-B14F-4D97-AF65-F5344CB8AC3E}">
        <p14:creationId xmlns:p14="http://schemas.microsoft.com/office/powerpoint/2010/main" val="4069395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_GPIO/SGPIO</a:t>
            </a:r>
          </a:p>
          <a:p>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sp>
        <p:nvSpPr>
          <p:cNvPr id="7" name="文本框 6"/>
          <p:cNvSpPr txBox="1"/>
          <p:nvPr/>
        </p:nvSpPr>
        <p:spPr>
          <a:xfrm>
            <a:off x="1703512" y="1220756"/>
            <a:ext cx="8280920" cy="2160591"/>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zh-CN" altLang="en-US" sz="1600" dirty="0">
                <a:solidFill>
                  <a:schemeClr val="tx1">
                    <a:lumMod val="75000"/>
                    <a:lumOff val="25000"/>
                  </a:schemeClr>
                </a:solidFill>
              </a:rPr>
              <a:t>在</a:t>
            </a:r>
            <a:r>
              <a:rPr lang="en-US" altLang="zh-CN" sz="1600" dirty="0">
                <a:solidFill>
                  <a:schemeClr val="tx1">
                    <a:lumMod val="75000"/>
                    <a:lumOff val="25000"/>
                  </a:schemeClr>
                </a:solidFill>
              </a:rPr>
              <a:t>BMC</a:t>
            </a:r>
            <a:r>
              <a:rPr lang="zh-CN" altLang="en-US" sz="1600" dirty="0">
                <a:solidFill>
                  <a:schemeClr val="tx1">
                    <a:lumMod val="75000"/>
                    <a:lumOff val="25000"/>
                  </a:schemeClr>
                </a:solidFill>
              </a:rPr>
              <a:t>中的应用：</a:t>
            </a:r>
            <a:endParaRPr lang="en-US" altLang="zh-CN" sz="1600" dirty="0">
              <a:solidFill>
                <a:schemeClr val="tx1">
                  <a:lumMod val="75000"/>
                  <a:lumOff val="25000"/>
                </a:schemeClr>
              </a:solidFill>
            </a:endParaRPr>
          </a:p>
          <a:p>
            <a:pPr>
              <a:lnSpc>
                <a:spcPct val="120000"/>
              </a:lnSpc>
            </a:pPr>
            <a:r>
              <a:rPr lang="en-US" altLang="zh-CN" sz="1600" dirty="0" err="1">
                <a:solidFill>
                  <a:schemeClr val="tx1">
                    <a:lumMod val="75000"/>
                    <a:lumOff val="25000"/>
                  </a:schemeClr>
                </a:solidFill>
              </a:rPr>
              <a:t>Aspeed</a:t>
            </a:r>
            <a:r>
              <a:rPr lang="en-US" altLang="zh-CN" sz="1600" dirty="0">
                <a:solidFill>
                  <a:schemeClr val="tx1">
                    <a:lumMod val="75000"/>
                    <a:lumOff val="25000"/>
                  </a:schemeClr>
                </a:solidFill>
              </a:rPr>
              <a:t> GPIO </a:t>
            </a:r>
            <a:r>
              <a:rPr lang="en-US" altLang="zh-CN" sz="1600" dirty="0" err="1">
                <a:solidFill>
                  <a:schemeClr val="tx1">
                    <a:lumMod val="75000"/>
                    <a:lumOff val="25000"/>
                  </a:schemeClr>
                </a:solidFill>
              </a:rPr>
              <a:t>passthrough</a:t>
            </a:r>
            <a:r>
              <a:rPr lang="en-US" altLang="zh-CN" sz="1600" dirty="0">
                <a:solidFill>
                  <a:schemeClr val="tx1">
                    <a:lumMod val="75000"/>
                    <a:lumOff val="25000"/>
                  </a:schemeClr>
                </a:solidFill>
              </a:rPr>
              <a:t> mode</a:t>
            </a:r>
          </a:p>
          <a:p>
            <a:pPr>
              <a:lnSpc>
                <a:spcPct val="120000"/>
              </a:lnSpc>
            </a:pPr>
            <a:r>
              <a:rPr lang="zh-CN" altLang="en-US" sz="1600" dirty="0">
                <a:solidFill>
                  <a:schemeClr val="tx1">
                    <a:lumMod val="75000"/>
                    <a:lumOff val="25000"/>
                  </a:schemeClr>
                </a:solidFill>
              </a:rPr>
              <a:t>最主要的是用在系统的</a:t>
            </a:r>
            <a:r>
              <a:rPr lang="en-US" altLang="zh-CN" sz="1600" dirty="0">
                <a:solidFill>
                  <a:schemeClr val="tx1">
                    <a:lumMod val="75000"/>
                    <a:lumOff val="25000"/>
                  </a:schemeClr>
                </a:solidFill>
              </a:rPr>
              <a:t>power button</a:t>
            </a:r>
            <a:r>
              <a:rPr lang="zh-CN" altLang="en-US" sz="1600" dirty="0">
                <a:solidFill>
                  <a:schemeClr val="tx1">
                    <a:lumMod val="75000"/>
                    <a:lumOff val="25000"/>
                  </a:schemeClr>
                </a:solidFill>
              </a:rPr>
              <a:t>开关机上，硬件设计上用到</a:t>
            </a:r>
            <a:r>
              <a:rPr lang="en-US" altLang="zh-CN" sz="1600" dirty="0">
                <a:solidFill>
                  <a:schemeClr val="tx1">
                    <a:lumMod val="75000"/>
                    <a:lumOff val="25000"/>
                  </a:schemeClr>
                </a:solidFill>
              </a:rPr>
              <a:t>HW strap</a:t>
            </a:r>
            <a:r>
              <a:rPr lang="zh-CN" altLang="en-US" sz="1600" dirty="0">
                <a:solidFill>
                  <a:schemeClr val="tx1">
                    <a:lumMod val="75000"/>
                    <a:lumOff val="25000"/>
                  </a:schemeClr>
                </a:solidFill>
              </a:rPr>
              <a:t>功能， 及在</a:t>
            </a:r>
            <a:r>
              <a:rPr lang="en-US" altLang="zh-CN" sz="1600" dirty="0">
                <a:solidFill>
                  <a:schemeClr val="tx1">
                    <a:lumMod val="75000"/>
                    <a:lumOff val="25000"/>
                  </a:schemeClr>
                </a:solidFill>
              </a:rPr>
              <a:t>BMC</a:t>
            </a:r>
            <a:r>
              <a:rPr lang="zh-CN" altLang="en-US" sz="1600" dirty="0">
                <a:solidFill>
                  <a:schemeClr val="tx1">
                    <a:lumMod val="75000"/>
                    <a:lumOff val="25000"/>
                  </a:schemeClr>
                </a:solidFill>
              </a:rPr>
              <a:t>没起来之前要</a:t>
            </a:r>
            <a:r>
              <a:rPr lang="en-US" altLang="zh-CN" sz="1600" dirty="0">
                <a:solidFill>
                  <a:schemeClr val="tx1">
                    <a:lumMod val="75000"/>
                    <a:lumOff val="25000"/>
                  </a:schemeClr>
                </a:solidFill>
              </a:rPr>
              <a:t>Enable </a:t>
            </a:r>
            <a:r>
              <a:rPr lang="zh-CN" altLang="en-US" sz="1600" dirty="0">
                <a:solidFill>
                  <a:schemeClr val="tx1">
                    <a:lumMod val="75000"/>
                    <a:lumOff val="25000"/>
                  </a:schemeClr>
                </a:solidFill>
              </a:rPr>
              <a:t>相应</a:t>
            </a:r>
            <a:r>
              <a:rPr lang="en-US" altLang="zh-CN" sz="1600" dirty="0">
                <a:solidFill>
                  <a:schemeClr val="tx1">
                    <a:lumMod val="75000"/>
                    <a:lumOff val="25000"/>
                  </a:schemeClr>
                </a:solidFill>
              </a:rPr>
              <a:t>GPIO</a:t>
            </a:r>
            <a:r>
              <a:rPr lang="zh-CN" altLang="en-US" sz="1600" dirty="0">
                <a:solidFill>
                  <a:schemeClr val="tx1">
                    <a:lumMod val="75000"/>
                    <a:lumOff val="25000"/>
                  </a:schemeClr>
                </a:solidFill>
              </a:rPr>
              <a:t> </a:t>
            </a:r>
            <a:r>
              <a:rPr lang="en-US" altLang="zh-CN" sz="1600" dirty="0">
                <a:solidFill>
                  <a:schemeClr val="tx1">
                    <a:lumMod val="75000"/>
                    <a:lumOff val="25000"/>
                  </a:schemeClr>
                </a:solidFill>
              </a:rPr>
              <a:t>group</a:t>
            </a:r>
            <a:r>
              <a:rPr lang="zh-CN" altLang="en-US" sz="1600" dirty="0">
                <a:solidFill>
                  <a:schemeClr val="tx1">
                    <a:lumMod val="75000"/>
                    <a:lumOff val="25000"/>
                  </a:schemeClr>
                </a:solidFill>
              </a:rPr>
              <a:t>的</a:t>
            </a:r>
            <a:r>
              <a:rPr lang="en-US" altLang="zh-CN" sz="1600" dirty="0">
                <a:solidFill>
                  <a:schemeClr val="tx1">
                    <a:lumMod val="75000"/>
                    <a:lumOff val="25000"/>
                  </a:schemeClr>
                </a:solidFill>
              </a:rPr>
              <a:t>pass through</a:t>
            </a:r>
            <a:r>
              <a:rPr lang="zh-CN" altLang="en-US" sz="1600" dirty="0">
                <a:solidFill>
                  <a:schemeClr val="tx1">
                    <a:lumMod val="75000"/>
                    <a:lumOff val="25000"/>
                  </a:schemeClr>
                </a:solidFill>
              </a:rPr>
              <a:t>功能，这样只要系统接入</a:t>
            </a:r>
            <a:r>
              <a:rPr lang="en-US" altLang="zh-CN" sz="1600" dirty="0">
                <a:solidFill>
                  <a:schemeClr val="tx1">
                    <a:lumMod val="75000"/>
                    <a:lumOff val="25000"/>
                  </a:schemeClr>
                </a:solidFill>
              </a:rPr>
              <a:t>AC</a:t>
            </a:r>
            <a:r>
              <a:rPr lang="zh-CN" altLang="en-US" sz="1600" dirty="0">
                <a:solidFill>
                  <a:schemeClr val="tx1">
                    <a:lumMod val="75000"/>
                    <a:lumOff val="25000"/>
                  </a:schemeClr>
                </a:solidFill>
              </a:rPr>
              <a:t>， 就可以通过</a:t>
            </a:r>
            <a:r>
              <a:rPr lang="en-US" altLang="zh-CN" sz="1600" dirty="0">
                <a:solidFill>
                  <a:schemeClr val="tx1">
                    <a:lumMod val="75000"/>
                    <a:lumOff val="25000"/>
                  </a:schemeClr>
                </a:solidFill>
              </a:rPr>
              <a:t>power button</a:t>
            </a:r>
            <a:r>
              <a:rPr lang="zh-CN" altLang="en-US" sz="1600" dirty="0">
                <a:solidFill>
                  <a:schemeClr val="tx1">
                    <a:lumMod val="75000"/>
                    <a:lumOff val="25000"/>
                  </a:schemeClr>
                </a:solidFill>
              </a:rPr>
              <a:t>开机。</a:t>
            </a: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p:txBody>
      </p:sp>
      <p:pic>
        <p:nvPicPr>
          <p:cNvPr id="3" name="图片 2"/>
          <p:cNvPicPr>
            <a:picLocks noChangeAspect="1"/>
          </p:cNvPicPr>
          <p:nvPr/>
        </p:nvPicPr>
        <p:blipFill>
          <a:blip r:embed="rId3"/>
          <a:stretch>
            <a:fillRect/>
          </a:stretch>
        </p:blipFill>
        <p:spPr>
          <a:xfrm>
            <a:off x="1949976" y="4005065"/>
            <a:ext cx="3914286" cy="2641269"/>
          </a:xfrm>
          <a:prstGeom prst="rect">
            <a:avLst/>
          </a:prstGeom>
        </p:spPr>
      </p:pic>
      <p:pic>
        <p:nvPicPr>
          <p:cNvPr id="4" name="图片 3"/>
          <p:cNvPicPr>
            <a:picLocks noChangeAspect="1"/>
          </p:cNvPicPr>
          <p:nvPr/>
        </p:nvPicPr>
        <p:blipFill>
          <a:blip r:embed="rId4"/>
          <a:stretch>
            <a:fillRect/>
          </a:stretch>
        </p:blipFill>
        <p:spPr>
          <a:xfrm>
            <a:off x="5735960" y="2948949"/>
            <a:ext cx="3672408" cy="3504089"/>
          </a:xfrm>
          <a:prstGeom prst="rect">
            <a:avLst/>
          </a:prstGeom>
        </p:spPr>
      </p:pic>
    </p:spTree>
    <p:extLst>
      <p:ext uri="{BB962C8B-B14F-4D97-AF65-F5344CB8AC3E}">
        <p14:creationId xmlns:p14="http://schemas.microsoft.com/office/powerpoint/2010/main" val="727149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_GPIO/SGPIO</a:t>
            </a:r>
          </a:p>
          <a:p>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sp>
        <p:nvSpPr>
          <p:cNvPr id="7" name="文本框 6"/>
          <p:cNvSpPr txBox="1"/>
          <p:nvPr/>
        </p:nvSpPr>
        <p:spPr>
          <a:xfrm>
            <a:off x="1703512" y="1220755"/>
            <a:ext cx="8280920" cy="1569660"/>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en-US" altLang="zh-CN" sz="1600" dirty="0">
                <a:solidFill>
                  <a:schemeClr val="tx1">
                    <a:lumMod val="75000"/>
                    <a:lumOff val="25000"/>
                  </a:schemeClr>
                </a:solidFill>
              </a:rPr>
              <a:t>SGPIO</a:t>
            </a:r>
            <a:r>
              <a:rPr lang="zh-CN" altLang="en-US" sz="1600" dirty="0">
                <a:solidFill>
                  <a:schemeClr val="tx1">
                    <a:lumMod val="75000"/>
                    <a:lumOff val="25000"/>
                  </a:schemeClr>
                </a:solidFill>
              </a:rPr>
              <a:t>在</a:t>
            </a:r>
            <a:r>
              <a:rPr lang="en-US" altLang="zh-CN" sz="1600" dirty="0">
                <a:solidFill>
                  <a:schemeClr val="tx1">
                    <a:lumMod val="75000"/>
                    <a:lumOff val="25000"/>
                  </a:schemeClr>
                </a:solidFill>
              </a:rPr>
              <a:t>BMC</a:t>
            </a:r>
            <a:r>
              <a:rPr lang="zh-CN" altLang="en-US" sz="1600" dirty="0">
                <a:solidFill>
                  <a:schemeClr val="tx1">
                    <a:lumMod val="75000"/>
                    <a:lumOff val="25000"/>
                  </a:schemeClr>
                </a:solidFill>
              </a:rPr>
              <a:t>中的应用：</a:t>
            </a:r>
            <a:endParaRPr lang="en-US" altLang="zh-CN" sz="1600" dirty="0">
              <a:solidFill>
                <a:schemeClr val="tx1">
                  <a:lumMod val="75000"/>
                  <a:lumOff val="25000"/>
                </a:schemeClr>
              </a:solidFill>
            </a:endParaRPr>
          </a:p>
          <a:p>
            <a:pPr>
              <a:lnSpc>
                <a:spcPct val="120000"/>
              </a:lnSpc>
            </a:pPr>
            <a:r>
              <a:rPr lang="zh-CN" altLang="en-US" sz="1600" dirty="0">
                <a:solidFill>
                  <a:schemeClr val="tx1">
                    <a:lumMod val="75000"/>
                    <a:lumOff val="25000"/>
                  </a:schemeClr>
                </a:solidFill>
              </a:rPr>
              <a:t>当前的应用方向可以是</a:t>
            </a:r>
            <a:r>
              <a:rPr lang="en-US" altLang="zh-CN" sz="1600" dirty="0">
                <a:solidFill>
                  <a:schemeClr val="tx1">
                    <a:lumMod val="75000"/>
                    <a:lumOff val="25000"/>
                  </a:schemeClr>
                </a:solidFill>
              </a:rPr>
              <a:t>BMC</a:t>
            </a:r>
            <a:r>
              <a:rPr lang="zh-CN" altLang="en-US" sz="1600" dirty="0">
                <a:solidFill>
                  <a:schemeClr val="tx1">
                    <a:lumMod val="75000"/>
                    <a:lumOff val="25000"/>
                  </a:schemeClr>
                </a:solidFill>
              </a:rPr>
              <a:t>作为</a:t>
            </a:r>
            <a:r>
              <a:rPr lang="en-US" altLang="zh-CN" sz="1600" dirty="0">
                <a:solidFill>
                  <a:schemeClr val="tx1">
                    <a:lumMod val="75000"/>
                    <a:lumOff val="25000"/>
                  </a:schemeClr>
                </a:solidFill>
              </a:rPr>
              <a:t>slave mode</a:t>
            </a:r>
            <a:r>
              <a:rPr lang="zh-CN" altLang="en-US" sz="1600" dirty="0">
                <a:solidFill>
                  <a:schemeClr val="tx1">
                    <a:lumMod val="75000"/>
                    <a:lumOff val="25000"/>
                  </a:schemeClr>
                </a:solidFill>
              </a:rPr>
              <a:t>，由</a:t>
            </a:r>
            <a:r>
              <a:rPr lang="en-US" altLang="zh-CN" sz="1600" dirty="0">
                <a:solidFill>
                  <a:schemeClr val="tx1">
                    <a:lumMod val="75000"/>
                    <a:lumOff val="25000"/>
                  </a:schemeClr>
                </a:solidFill>
              </a:rPr>
              <a:t>CPLD</a:t>
            </a:r>
            <a:r>
              <a:rPr lang="zh-CN" altLang="en-US" sz="1600" dirty="0">
                <a:solidFill>
                  <a:schemeClr val="tx1">
                    <a:lumMod val="75000"/>
                    <a:lumOff val="25000"/>
                  </a:schemeClr>
                </a:solidFill>
              </a:rPr>
              <a:t>主动发送相关部件的</a:t>
            </a:r>
            <a:r>
              <a:rPr lang="en-US" altLang="zh-CN" sz="1600" dirty="0">
                <a:solidFill>
                  <a:schemeClr val="tx1">
                    <a:lumMod val="75000"/>
                    <a:lumOff val="25000"/>
                  </a:schemeClr>
                </a:solidFill>
              </a:rPr>
              <a:t>event data</a:t>
            </a:r>
            <a:r>
              <a:rPr lang="zh-CN" altLang="en-US" sz="1600" dirty="0">
                <a:solidFill>
                  <a:schemeClr val="tx1">
                    <a:lumMod val="75000"/>
                    <a:lumOff val="25000"/>
                  </a:schemeClr>
                </a:solidFill>
              </a:rPr>
              <a:t>到</a:t>
            </a:r>
            <a:r>
              <a:rPr lang="en-US" altLang="zh-CN" sz="1600" dirty="0">
                <a:solidFill>
                  <a:schemeClr val="tx1">
                    <a:lumMod val="75000"/>
                    <a:lumOff val="25000"/>
                  </a:schemeClr>
                </a:solidFill>
              </a:rPr>
              <a:t>BMC</a:t>
            </a:r>
            <a:r>
              <a:rPr lang="zh-CN" altLang="en-US" sz="1600" dirty="0">
                <a:solidFill>
                  <a:schemeClr val="tx1">
                    <a:lumMod val="75000"/>
                    <a:lumOff val="25000"/>
                  </a:schemeClr>
                </a:solidFill>
              </a:rPr>
              <a:t>。</a:t>
            </a:r>
            <a:endParaRPr lang="en-US" altLang="zh-CN" sz="1600" dirty="0">
              <a:solidFill>
                <a:schemeClr val="tx1">
                  <a:lumMod val="75000"/>
                  <a:lumOff val="25000"/>
                </a:schemeClr>
              </a:solidFill>
            </a:endParaRPr>
          </a:p>
          <a:p>
            <a:pPr>
              <a:lnSpc>
                <a:spcPct val="120000"/>
              </a:lnSpc>
            </a:pPr>
            <a:r>
              <a:rPr lang="zh-CN" altLang="en-US" sz="1600" dirty="0">
                <a:solidFill>
                  <a:schemeClr val="tx1">
                    <a:lumMod val="75000"/>
                    <a:lumOff val="25000"/>
                  </a:schemeClr>
                </a:solidFill>
              </a:rPr>
              <a:t>当前的</a:t>
            </a:r>
            <a:r>
              <a:rPr lang="en-US" altLang="zh-CN" sz="1600" dirty="0" err="1">
                <a:solidFill>
                  <a:schemeClr val="tx1">
                    <a:lumMod val="75000"/>
                    <a:lumOff val="25000"/>
                  </a:schemeClr>
                </a:solidFill>
              </a:rPr>
              <a:t>Aspeed</a:t>
            </a:r>
            <a:r>
              <a:rPr lang="en-US" altLang="zh-CN" sz="1600" dirty="0">
                <a:solidFill>
                  <a:schemeClr val="tx1">
                    <a:lumMod val="75000"/>
                    <a:lumOff val="25000"/>
                  </a:schemeClr>
                </a:solidFill>
              </a:rPr>
              <a:t> 2500</a:t>
            </a:r>
            <a:r>
              <a:rPr lang="zh-CN" altLang="en-US" sz="1600" dirty="0">
                <a:solidFill>
                  <a:schemeClr val="tx1">
                    <a:lumMod val="75000"/>
                    <a:lumOff val="25000"/>
                  </a:schemeClr>
                </a:solidFill>
              </a:rPr>
              <a:t>支持</a:t>
            </a:r>
            <a:r>
              <a:rPr lang="en-US" altLang="zh-CN" sz="1600" dirty="0">
                <a:solidFill>
                  <a:schemeClr val="tx1">
                    <a:lumMod val="75000"/>
                    <a:lumOff val="25000"/>
                  </a:schemeClr>
                </a:solidFill>
              </a:rPr>
              <a:t>1</a:t>
            </a:r>
            <a:r>
              <a:rPr lang="zh-CN" altLang="en-US" sz="1600" dirty="0">
                <a:solidFill>
                  <a:schemeClr val="tx1">
                    <a:lumMod val="75000"/>
                    <a:lumOff val="25000"/>
                  </a:schemeClr>
                </a:solidFill>
              </a:rPr>
              <a:t>组</a:t>
            </a:r>
            <a:r>
              <a:rPr lang="en-US" altLang="zh-CN" sz="1600" dirty="0">
                <a:solidFill>
                  <a:schemeClr val="tx1">
                    <a:lumMod val="75000"/>
                    <a:lumOff val="25000"/>
                  </a:schemeClr>
                </a:solidFill>
              </a:rPr>
              <a:t>Master mode</a:t>
            </a:r>
            <a:r>
              <a:rPr lang="zh-CN" altLang="en-US" sz="1600" dirty="0">
                <a:solidFill>
                  <a:schemeClr val="tx1">
                    <a:lumMod val="75000"/>
                    <a:lumOff val="25000"/>
                  </a:schemeClr>
                </a:solidFill>
              </a:rPr>
              <a:t>和</a:t>
            </a:r>
            <a:r>
              <a:rPr lang="en-US" altLang="zh-CN" sz="1600" dirty="0">
                <a:solidFill>
                  <a:schemeClr val="tx1">
                    <a:lumMod val="75000"/>
                    <a:lumOff val="25000"/>
                  </a:schemeClr>
                </a:solidFill>
              </a:rPr>
              <a:t>2</a:t>
            </a:r>
            <a:r>
              <a:rPr lang="zh-CN" altLang="en-US" sz="1600" dirty="0">
                <a:solidFill>
                  <a:schemeClr val="tx1">
                    <a:lumMod val="75000"/>
                    <a:lumOff val="25000"/>
                  </a:schemeClr>
                </a:solidFill>
              </a:rPr>
              <a:t>组</a:t>
            </a:r>
            <a:r>
              <a:rPr lang="en-US" altLang="zh-CN" sz="1600" dirty="0">
                <a:solidFill>
                  <a:schemeClr val="tx1">
                    <a:lumMod val="75000"/>
                    <a:lumOff val="25000"/>
                  </a:schemeClr>
                </a:solidFill>
              </a:rPr>
              <a:t>slave mode</a:t>
            </a:r>
            <a:r>
              <a:rPr lang="zh-CN" altLang="en-US" sz="1600" dirty="0">
                <a:solidFill>
                  <a:schemeClr val="tx1">
                    <a:lumMod val="75000"/>
                    <a:lumOff val="25000"/>
                  </a:schemeClr>
                </a:solidFill>
              </a:rPr>
              <a:t>的</a:t>
            </a:r>
            <a:r>
              <a:rPr lang="en-US" altLang="zh-CN" sz="1600" dirty="0">
                <a:solidFill>
                  <a:schemeClr val="tx1">
                    <a:lumMod val="75000"/>
                    <a:lumOff val="25000"/>
                  </a:schemeClr>
                </a:solidFill>
              </a:rPr>
              <a:t>SGPIO</a:t>
            </a:r>
          </a:p>
          <a:p>
            <a:pPr>
              <a:lnSpc>
                <a:spcPct val="120000"/>
              </a:lnSpc>
            </a:pP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p:txBody>
      </p:sp>
      <p:pic>
        <p:nvPicPr>
          <p:cNvPr id="4" name="图片 3"/>
          <p:cNvPicPr>
            <a:picLocks noChangeAspect="1"/>
          </p:cNvPicPr>
          <p:nvPr/>
        </p:nvPicPr>
        <p:blipFill>
          <a:blip r:embed="rId3"/>
          <a:stretch>
            <a:fillRect/>
          </a:stretch>
        </p:blipFill>
        <p:spPr>
          <a:xfrm>
            <a:off x="1681590" y="2727664"/>
            <a:ext cx="7980952" cy="3034920"/>
          </a:xfrm>
          <a:prstGeom prst="rect">
            <a:avLst/>
          </a:prstGeom>
        </p:spPr>
      </p:pic>
    </p:spTree>
    <p:extLst>
      <p:ext uri="{BB962C8B-B14F-4D97-AF65-F5344CB8AC3E}">
        <p14:creationId xmlns:p14="http://schemas.microsoft.com/office/powerpoint/2010/main" val="2437720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_SPI</a:t>
            </a:r>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sp>
        <p:nvSpPr>
          <p:cNvPr id="7" name="文本框 6"/>
          <p:cNvSpPr txBox="1"/>
          <p:nvPr/>
        </p:nvSpPr>
        <p:spPr>
          <a:xfrm>
            <a:off x="1703512" y="1220756"/>
            <a:ext cx="8280920" cy="2456057"/>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en-US" altLang="zh-CN" sz="1600" dirty="0">
                <a:solidFill>
                  <a:schemeClr val="tx1">
                    <a:lumMod val="75000"/>
                    <a:lumOff val="25000"/>
                  </a:schemeClr>
                </a:solidFill>
              </a:rPr>
              <a:t>SPI(Serial Peripheral Interface)</a:t>
            </a:r>
            <a:r>
              <a:rPr lang="zh-CN" altLang="en-US" sz="1600" dirty="0">
                <a:solidFill>
                  <a:schemeClr val="tx1">
                    <a:lumMod val="75000"/>
                    <a:lumOff val="25000"/>
                  </a:schemeClr>
                </a:solidFill>
              </a:rPr>
              <a:t>串行外设接口，高速，全双工，同步的通信总线。只占用四根线。如下需要的信号为</a:t>
            </a:r>
            <a:r>
              <a:rPr lang="en-US" altLang="zh-CN" sz="1600" dirty="0">
                <a:solidFill>
                  <a:schemeClr val="tx1">
                    <a:lumMod val="75000"/>
                    <a:lumOff val="25000"/>
                  </a:schemeClr>
                </a:solidFill>
              </a:rPr>
              <a:t>FWSPICS0#, FWSPICK</a:t>
            </a:r>
            <a:r>
              <a:rPr lang="zh-CN" altLang="en-US" sz="1600" dirty="0">
                <a:solidFill>
                  <a:schemeClr val="tx1">
                    <a:lumMod val="75000"/>
                    <a:lumOff val="25000"/>
                  </a:schemeClr>
                </a:solidFill>
              </a:rPr>
              <a:t>，</a:t>
            </a:r>
            <a:r>
              <a:rPr lang="en-US" altLang="zh-CN" sz="1600" dirty="0">
                <a:solidFill>
                  <a:schemeClr val="tx1">
                    <a:lumMod val="75000"/>
                    <a:lumOff val="25000"/>
                  </a:schemeClr>
                </a:solidFill>
              </a:rPr>
              <a:t>FWSPIMOSI, FWSPIMISO. MOSI</a:t>
            </a:r>
            <a:r>
              <a:rPr lang="zh-CN" altLang="en-US" sz="1600" dirty="0">
                <a:solidFill>
                  <a:schemeClr val="tx1">
                    <a:lumMod val="75000"/>
                    <a:lumOff val="25000"/>
                  </a:schemeClr>
                </a:solidFill>
              </a:rPr>
              <a:t>主输出从输入， </a:t>
            </a:r>
            <a:r>
              <a:rPr lang="en-US" altLang="zh-CN" sz="1600" dirty="0">
                <a:solidFill>
                  <a:schemeClr val="tx1">
                    <a:lumMod val="75000"/>
                    <a:lumOff val="25000"/>
                  </a:schemeClr>
                </a:solidFill>
              </a:rPr>
              <a:t>MISO</a:t>
            </a:r>
            <a:r>
              <a:rPr lang="zh-CN" altLang="en-US" sz="1600" dirty="0">
                <a:solidFill>
                  <a:schemeClr val="tx1">
                    <a:lumMod val="75000"/>
                    <a:lumOff val="25000"/>
                  </a:schemeClr>
                </a:solidFill>
              </a:rPr>
              <a:t>为主输入从输出。</a:t>
            </a:r>
            <a:r>
              <a:rPr lang="en-US" altLang="zh-CN" sz="1600" dirty="0">
                <a:solidFill>
                  <a:schemeClr val="tx1">
                    <a:lumMod val="75000"/>
                    <a:lumOff val="25000"/>
                  </a:schemeClr>
                </a:solidFill>
              </a:rPr>
              <a:t>CS</a:t>
            </a:r>
            <a:r>
              <a:rPr lang="zh-CN" altLang="en-US" sz="1600" dirty="0">
                <a:solidFill>
                  <a:schemeClr val="tx1">
                    <a:lumMod val="75000"/>
                    <a:lumOff val="25000"/>
                  </a:schemeClr>
                </a:solidFill>
              </a:rPr>
              <a:t>为片选信号， </a:t>
            </a:r>
            <a:r>
              <a:rPr lang="en-US" altLang="zh-CN" sz="1600" dirty="0">
                <a:solidFill>
                  <a:schemeClr val="tx1">
                    <a:lumMod val="75000"/>
                    <a:lumOff val="25000"/>
                  </a:schemeClr>
                </a:solidFill>
              </a:rPr>
              <a:t>CK</a:t>
            </a:r>
            <a:r>
              <a:rPr lang="zh-CN" altLang="en-US" sz="1600" dirty="0">
                <a:solidFill>
                  <a:schemeClr val="tx1">
                    <a:lumMod val="75000"/>
                    <a:lumOff val="25000"/>
                  </a:schemeClr>
                </a:solidFill>
              </a:rPr>
              <a:t>为时钟信号。</a:t>
            </a:r>
            <a:r>
              <a:rPr lang="zh-CN" altLang="en-US" sz="1600" dirty="0"/>
              <a:t>中，</a:t>
            </a:r>
            <a:r>
              <a:rPr lang="en-US" altLang="zh-CN" sz="1600" dirty="0"/>
              <a:t>CS</a:t>
            </a:r>
            <a:r>
              <a:rPr lang="zh-CN" altLang="en-US" sz="1600" dirty="0"/>
              <a:t>是从芯片是否被主芯片选中的控制信号，也就是说只有片选信号为预先规定的使能信号时（高电位或低电位），主芯片对此从芯片的操作才有效。这就使在同一条总线上连接多个</a:t>
            </a:r>
            <a:r>
              <a:rPr lang="en-US" altLang="zh-CN" sz="1600" dirty="0"/>
              <a:t>SPI</a:t>
            </a:r>
            <a:r>
              <a:rPr lang="zh-CN" altLang="en-US" sz="1600" dirty="0"/>
              <a:t>设备成为可能。在</a:t>
            </a:r>
            <a:r>
              <a:rPr lang="en-US" altLang="zh-CN" sz="1600" dirty="0"/>
              <a:t>AST2500</a:t>
            </a:r>
            <a:r>
              <a:rPr lang="zh-CN" altLang="en-US" sz="1600" dirty="0"/>
              <a:t>中分</a:t>
            </a:r>
            <a:r>
              <a:rPr lang="en-US" altLang="zh-CN" sz="1600" dirty="0"/>
              <a:t>BMC master SPI controller</a:t>
            </a:r>
            <a:r>
              <a:rPr lang="zh-CN" altLang="en-US" sz="1600" dirty="0"/>
              <a:t>和</a:t>
            </a:r>
            <a:r>
              <a:rPr lang="en-US" altLang="zh-CN" sz="1600" dirty="0"/>
              <a:t>System SPI controller</a:t>
            </a:r>
            <a:r>
              <a:rPr lang="zh-CN" altLang="en-US" sz="1600" dirty="0"/>
              <a:t>， </a:t>
            </a:r>
            <a:r>
              <a:rPr lang="en-US" altLang="zh-CN" sz="1600" dirty="0"/>
              <a:t>System SPI</a:t>
            </a:r>
            <a:r>
              <a:rPr lang="zh-CN" altLang="en-US" sz="1600" dirty="0"/>
              <a:t>主要是为了更新</a:t>
            </a:r>
            <a:r>
              <a:rPr lang="en-US" altLang="zh-CN" sz="1600" dirty="0"/>
              <a:t>BIOS FW</a:t>
            </a:r>
            <a:r>
              <a:rPr lang="zh-CN" altLang="en-US" sz="1600" dirty="0"/>
              <a:t>。</a:t>
            </a: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p:txBody>
      </p:sp>
      <p:pic>
        <p:nvPicPr>
          <p:cNvPr id="3" name="图片 2"/>
          <p:cNvPicPr>
            <a:picLocks noChangeAspect="1"/>
          </p:cNvPicPr>
          <p:nvPr/>
        </p:nvPicPr>
        <p:blipFill>
          <a:blip r:embed="rId3"/>
          <a:stretch>
            <a:fillRect/>
          </a:stretch>
        </p:blipFill>
        <p:spPr>
          <a:xfrm>
            <a:off x="1847530" y="4618209"/>
            <a:ext cx="4657143" cy="863492"/>
          </a:xfrm>
          <a:prstGeom prst="rect">
            <a:avLst/>
          </a:prstGeom>
        </p:spPr>
      </p:pic>
      <p:pic>
        <p:nvPicPr>
          <p:cNvPr id="5" name="图片 4"/>
          <p:cNvPicPr>
            <a:picLocks noChangeAspect="1"/>
          </p:cNvPicPr>
          <p:nvPr/>
        </p:nvPicPr>
        <p:blipFill>
          <a:blip r:embed="rId4"/>
          <a:stretch>
            <a:fillRect/>
          </a:stretch>
        </p:blipFill>
        <p:spPr>
          <a:xfrm>
            <a:off x="1847528" y="5637246"/>
            <a:ext cx="5885714" cy="685715"/>
          </a:xfrm>
          <a:prstGeom prst="rect">
            <a:avLst/>
          </a:prstGeom>
        </p:spPr>
      </p:pic>
      <p:pic>
        <p:nvPicPr>
          <p:cNvPr id="6" name="图片 5"/>
          <p:cNvPicPr>
            <a:picLocks noChangeAspect="1"/>
          </p:cNvPicPr>
          <p:nvPr/>
        </p:nvPicPr>
        <p:blipFill>
          <a:blip r:embed="rId5"/>
          <a:stretch>
            <a:fillRect/>
          </a:stretch>
        </p:blipFill>
        <p:spPr>
          <a:xfrm>
            <a:off x="7241936" y="3773042"/>
            <a:ext cx="2748451" cy="2598039"/>
          </a:xfrm>
          <a:prstGeom prst="rect">
            <a:avLst/>
          </a:prstGeom>
        </p:spPr>
      </p:pic>
    </p:spTree>
    <p:extLst>
      <p:ext uri="{BB962C8B-B14F-4D97-AF65-F5344CB8AC3E}">
        <p14:creationId xmlns:p14="http://schemas.microsoft.com/office/powerpoint/2010/main" val="2665375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_SPI</a:t>
            </a:r>
            <a:endParaRPr lang="zh-CN" alt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9" y="1340769"/>
            <a:ext cx="7189787"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9209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_SPI</a:t>
            </a:r>
            <a:endParaRPr lang="zh-CN" alt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414" y="1681164"/>
            <a:ext cx="7113587" cy="3495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7717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_PWM</a:t>
            </a:r>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sp>
        <p:nvSpPr>
          <p:cNvPr id="7" name="文本框 6"/>
          <p:cNvSpPr txBox="1"/>
          <p:nvPr/>
        </p:nvSpPr>
        <p:spPr>
          <a:xfrm>
            <a:off x="1703512" y="1220756"/>
            <a:ext cx="8280920" cy="1274195"/>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en-US" altLang="zh-CN" sz="1600" dirty="0">
                <a:solidFill>
                  <a:schemeClr val="tx1">
                    <a:lumMod val="75000"/>
                    <a:lumOff val="25000"/>
                  </a:schemeClr>
                </a:solidFill>
              </a:rPr>
              <a:t>PWM = </a:t>
            </a:r>
            <a:r>
              <a:rPr lang="zh-CN" altLang="en-US" sz="1600" dirty="0">
                <a:solidFill>
                  <a:schemeClr val="tx1">
                    <a:lumMod val="75000"/>
                    <a:lumOff val="25000"/>
                  </a:schemeClr>
                </a:solidFill>
              </a:rPr>
              <a:t>脉宽调制</a:t>
            </a:r>
            <a:endParaRPr lang="en-US" altLang="zh-CN" sz="1600" dirty="0">
              <a:solidFill>
                <a:schemeClr val="tx1">
                  <a:lumMod val="75000"/>
                  <a:lumOff val="25000"/>
                </a:schemeClr>
              </a:solidFill>
            </a:endParaRPr>
          </a:p>
          <a:p>
            <a:pPr>
              <a:lnSpc>
                <a:spcPct val="120000"/>
              </a:lnSpc>
            </a:pPr>
            <a:r>
              <a:rPr lang="en-US" altLang="zh-CN" sz="1600" dirty="0">
                <a:solidFill>
                  <a:schemeClr val="tx1">
                    <a:lumMod val="75000"/>
                    <a:lumOff val="25000"/>
                  </a:schemeClr>
                </a:solidFill>
              </a:rPr>
              <a:t>BMC FW</a:t>
            </a:r>
            <a:r>
              <a:rPr lang="zh-CN" altLang="en-US" sz="1600" dirty="0">
                <a:solidFill>
                  <a:schemeClr val="tx1">
                    <a:lumMod val="75000"/>
                    <a:lumOff val="25000"/>
                  </a:schemeClr>
                </a:solidFill>
              </a:rPr>
              <a:t>提供了</a:t>
            </a:r>
            <a:r>
              <a:rPr lang="en-US" altLang="zh-CN" sz="1600" dirty="0">
                <a:solidFill>
                  <a:schemeClr val="tx1">
                    <a:lumMod val="75000"/>
                    <a:lumOff val="25000"/>
                  </a:schemeClr>
                </a:solidFill>
              </a:rPr>
              <a:t>PWM</a:t>
            </a:r>
            <a:r>
              <a:rPr lang="zh-CN" altLang="en-US" sz="1600" dirty="0">
                <a:solidFill>
                  <a:schemeClr val="tx1">
                    <a:lumMod val="75000"/>
                    <a:lumOff val="25000"/>
                  </a:schemeClr>
                </a:solidFill>
              </a:rPr>
              <a:t>控制函数， 新专案开发的过程开始阶段， 需要注意把相关要使用的</a:t>
            </a:r>
            <a:r>
              <a:rPr lang="en-US" altLang="zh-CN" sz="1600" dirty="0">
                <a:solidFill>
                  <a:schemeClr val="tx1">
                    <a:lumMod val="75000"/>
                    <a:lumOff val="25000"/>
                  </a:schemeClr>
                </a:solidFill>
              </a:rPr>
              <a:t>PWM pin</a:t>
            </a:r>
            <a:r>
              <a:rPr lang="zh-CN" altLang="en-US" sz="1600" dirty="0">
                <a:solidFill>
                  <a:schemeClr val="tx1">
                    <a:lumMod val="75000"/>
                    <a:lumOff val="25000"/>
                  </a:schemeClr>
                </a:solidFill>
              </a:rPr>
              <a:t>要</a:t>
            </a:r>
            <a:r>
              <a:rPr lang="en-US" altLang="zh-CN" sz="1600" dirty="0">
                <a:solidFill>
                  <a:schemeClr val="tx1">
                    <a:lumMod val="75000"/>
                    <a:lumOff val="25000"/>
                  </a:schemeClr>
                </a:solidFill>
              </a:rPr>
              <a:t>enable</a:t>
            </a:r>
            <a:r>
              <a:rPr lang="zh-CN" altLang="en-US" sz="1600" dirty="0">
                <a:solidFill>
                  <a:schemeClr val="tx1">
                    <a:lumMod val="75000"/>
                    <a:lumOff val="25000"/>
                  </a:schemeClr>
                </a:solidFill>
              </a:rPr>
              <a:t>为正常</a:t>
            </a:r>
            <a:r>
              <a:rPr lang="en-US" altLang="zh-CN" sz="1600" dirty="0">
                <a:solidFill>
                  <a:schemeClr val="tx1">
                    <a:lumMod val="75000"/>
                    <a:lumOff val="25000"/>
                  </a:schemeClr>
                </a:solidFill>
              </a:rPr>
              <a:t>mode</a:t>
            </a:r>
            <a:r>
              <a:rPr lang="zh-CN" altLang="en-US" sz="1600" dirty="0">
                <a:solidFill>
                  <a:schemeClr val="tx1">
                    <a:lumMod val="75000"/>
                    <a:lumOff val="25000"/>
                  </a:schemeClr>
                </a:solidFill>
              </a:rPr>
              <a:t>。在没有相应软件接口的前提下，可以利用</a:t>
            </a:r>
            <a:r>
              <a:rPr lang="en-US" altLang="zh-CN" sz="1600" dirty="0">
                <a:solidFill>
                  <a:schemeClr val="tx1">
                    <a:lumMod val="75000"/>
                    <a:lumOff val="25000"/>
                  </a:schemeClr>
                </a:solidFill>
              </a:rPr>
              <a:t>BMC</a:t>
            </a:r>
            <a:r>
              <a:rPr lang="zh-CN" altLang="en-US" sz="1600" dirty="0">
                <a:solidFill>
                  <a:schemeClr val="tx1">
                    <a:lumMod val="75000"/>
                    <a:lumOff val="25000"/>
                  </a:schemeClr>
                </a:solidFill>
              </a:rPr>
              <a:t>中的</a:t>
            </a:r>
            <a:r>
              <a:rPr lang="en-US" altLang="zh-CN" sz="1600" dirty="0" err="1">
                <a:solidFill>
                  <a:schemeClr val="tx1">
                    <a:lumMod val="75000"/>
                    <a:lumOff val="25000"/>
                  </a:schemeClr>
                </a:solidFill>
              </a:rPr>
              <a:t>pwmtach</a:t>
            </a:r>
            <a:r>
              <a:rPr lang="en-US" altLang="zh-CN" sz="1600" dirty="0">
                <a:solidFill>
                  <a:schemeClr val="tx1">
                    <a:lumMod val="75000"/>
                    <a:lumOff val="25000"/>
                  </a:schemeClr>
                </a:solidFill>
              </a:rPr>
              <a:t> tool</a:t>
            </a:r>
            <a:r>
              <a:rPr lang="zh-CN" altLang="en-US" sz="1600" dirty="0">
                <a:solidFill>
                  <a:schemeClr val="tx1">
                    <a:lumMod val="75000"/>
                    <a:lumOff val="25000"/>
                  </a:schemeClr>
                </a:solidFill>
              </a:rPr>
              <a:t>去验证引脚功能。</a:t>
            </a:r>
            <a:endParaRPr lang="en-US" altLang="zh-CN" sz="1600" dirty="0">
              <a:solidFill>
                <a:schemeClr val="tx1">
                  <a:lumMod val="75000"/>
                  <a:lumOff val="25000"/>
                </a:schemeClr>
              </a:solidFill>
            </a:endParaRPr>
          </a:p>
        </p:txBody>
      </p:sp>
      <p:pic>
        <p:nvPicPr>
          <p:cNvPr id="4" name="图片 3"/>
          <p:cNvPicPr>
            <a:picLocks noChangeAspect="1"/>
          </p:cNvPicPr>
          <p:nvPr/>
        </p:nvPicPr>
        <p:blipFill>
          <a:blip r:embed="rId3"/>
          <a:stretch>
            <a:fillRect/>
          </a:stretch>
        </p:blipFill>
        <p:spPr>
          <a:xfrm>
            <a:off x="1775520" y="3044959"/>
            <a:ext cx="8496944" cy="2787093"/>
          </a:xfrm>
          <a:prstGeom prst="rect">
            <a:avLst/>
          </a:prstGeom>
        </p:spPr>
      </p:pic>
    </p:spTree>
    <p:extLst>
      <p:ext uri="{BB962C8B-B14F-4D97-AF65-F5344CB8AC3E}">
        <p14:creationId xmlns:p14="http://schemas.microsoft.com/office/powerpoint/2010/main" val="3513204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_SD/SDIO/</a:t>
            </a:r>
            <a:r>
              <a:rPr lang="en-US" altLang="zh-CN" dirty="0" err="1"/>
              <a:t>eMMC</a:t>
            </a:r>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sp>
        <p:nvSpPr>
          <p:cNvPr id="7" name="文本框 6"/>
          <p:cNvSpPr txBox="1"/>
          <p:nvPr/>
        </p:nvSpPr>
        <p:spPr>
          <a:xfrm>
            <a:off x="1703512" y="1220756"/>
            <a:ext cx="8280920" cy="1274195"/>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en-US" altLang="zh-CN" sz="1600" dirty="0">
                <a:solidFill>
                  <a:schemeClr val="tx1">
                    <a:lumMod val="75000"/>
                    <a:lumOff val="25000"/>
                  </a:schemeClr>
                </a:solidFill>
              </a:rPr>
              <a:t>AST2500</a:t>
            </a:r>
            <a:r>
              <a:rPr lang="zh-CN" altLang="en-US" sz="1600" dirty="0">
                <a:solidFill>
                  <a:schemeClr val="tx1">
                    <a:lumMod val="75000"/>
                    <a:lumOff val="25000"/>
                  </a:schemeClr>
                </a:solidFill>
              </a:rPr>
              <a:t>有配置两个</a:t>
            </a:r>
            <a:r>
              <a:rPr lang="en-US" altLang="zh-CN" sz="1600" dirty="0">
                <a:solidFill>
                  <a:schemeClr val="tx1">
                    <a:lumMod val="75000"/>
                    <a:lumOff val="25000"/>
                  </a:schemeClr>
                </a:solidFill>
              </a:rPr>
              <a:t>SD slot</a:t>
            </a:r>
            <a:r>
              <a:rPr lang="zh-CN" altLang="en-US" sz="1600" dirty="0">
                <a:solidFill>
                  <a:schemeClr val="tx1">
                    <a:lumMod val="75000"/>
                    <a:lumOff val="25000"/>
                  </a:schemeClr>
                </a:solidFill>
              </a:rPr>
              <a:t>，</a:t>
            </a:r>
            <a:r>
              <a:rPr lang="en-US" altLang="zh-CN" sz="1600" dirty="0">
                <a:solidFill>
                  <a:schemeClr val="tx1">
                    <a:lumMod val="75000"/>
                    <a:lumOff val="25000"/>
                  </a:schemeClr>
                </a:solidFill>
              </a:rPr>
              <a:t>4bits SD/SDIO/</a:t>
            </a:r>
            <a:r>
              <a:rPr lang="en-US" altLang="zh-CN" sz="1600" dirty="0" err="1">
                <a:solidFill>
                  <a:schemeClr val="tx1">
                    <a:lumMod val="75000"/>
                    <a:lumOff val="25000"/>
                  </a:schemeClr>
                </a:solidFill>
              </a:rPr>
              <a:t>eMMC</a:t>
            </a:r>
            <a:r>
              <a:rPr lang="zh-CN" altLang="en-US" sz="1600" dirty="0">
                <a:solidFill>
                  <a:schemeClr val="tx1">
                    <a:lumMod val="75000"/>
                    <a:lumOff val="25000"/>
                  </a:schemeClr>
                </a:solidFill>
              </a:rPr>
              <a:t>或者</a:t>
            </a:r>
            <a:r>
              <a:rPr lang="en-US" altLang="zh-CN" sz="1600" dirty="0">
                <a:solidFill>
                  <a:schemeClr val="tx1">
                    <a:lumMod val="75000"/>
                    <a:lumOff val="25000"/>
                  </a:schemeClr>
                </a:solidFill>
              </a:rPr>
              <a:t>1 slot 8bits </a:t>
            </a:r>
            <a:r>
              <a:rPr lang="en-US" altLang="zh-CN" sz="1600" dirty="0" err="1">
                <a:solidFill>
                  <a:schemeClr val="tx1">
                    <a:lumMod val="75000"/>
                    <a:lumOff val="25000"/>
                  </a:schemeClr>
                </a:solidFill>
              </a:rPr>
              <a:t>eMMC</a:t>
            </a:r>
            <a:r>
              <a:rPr lang="zh-CN" altLang="en-US" sz="1600" dirty="0">
                <a:solidFill>
                  <a:schemeClr val="tx1">
                    <a:lumMod val="75000"/>
                    <a:lumOff val="25000"/>
                  </a:schemeClr>
                </a:solidFill>
              </a:rPr>
              <a:t>。</a:t>
            </a:r>
            <a:r>
              <a:rPr lang="en-US" altLang="zh-CN" sz="1600" dirty="0">
                <a:solidFill>
                  <a:schemeClr val="tx1">
                    <a:lumMod val="75000"/>
                    <a:lumOff val="25000"/>
                  </a:schemeClr>
                </a:solidFill>
              </a:rPr>
              <a:t> </a:t>
            </a:r>
            <a:r>
              <a:rPr lang="zh-CN" altLang="en-US" sz="1600" dirty="0">
                <a:solidFill>
                  <a:schemeClr val="tx1">
                    <a:lumMod val="75000"/>
                    <a:lumOff val="25000"/>
                  </a:schemeClr>
                </a:solidFill>
              </a:rPr>
              <a:t>开发过程中还是注意相关</a:t>
            </a:r>
            <a:r>
              <a:rPr lang="en-US" altLang="zh-CN" sz="1600" dirty="0">
                <a:solidFill>
                  <a:schemeClr val="tx1">
                    <a:lumMod val="75000"/>
                    <a:lumOff val="25000"/>
                  </a:schemeClr>
                </a:solidFill>
              </a:rPr>
              <a:t>SD</a:t>
            </a:r>
            <a:r>
              <a:rPr lang="zh-CN" altLang="en-US" sz="1600" dirty="0">
                <a:solidFill>
                  <a:schemeClr val="tx1">
                    <a:lumMod val="75000"/>
                    <a:lumOff val="25000"/>
                  </a:schemeClr>
                </a:solidFill>
              </a:rPr>
              <a:t>卡的控制寄存器要</a:t>
            </a:r>
            <a:r>
              <a:rPr lang="en-US" altLang="zh-CN" sz="1600" dirty="0">
                <a:solidFill>
                  <a:schemeClr val="tx1">
                    <a:lumMod val="75000"/>
                    <a:lumOff val="25000"/>
                  </a:schemeClr>
                </a:solidFill>
              </a:rPr>
              <a:t>enable</a:t>
            </a:r>
            <a:r>
              <a:rPr lang="zh-CN" altLang="en-US" sz="1600" dirty="0">
                <a:solidFill>
                  <a:schemeClr val="tx1">
                    <a:lumMod val="75000"/>
                    <a:lumOff val="25000"/>
                  </a:schemeClr>
                </a:solidFill>
              </a:rPr>
              <a:t>， </a:t>
            </a:r>
            <a:r>
              <a:rPr lang="en-US" altLang="zh-CN" sz="1600" dirty="0">
                <a:solidFill>
                  <a:schemeClr val="tx1">
                    <a:lumMod val="75000"/>
                    <a:lumOff val="25000"/>
                  </a:schemeClr>
                </a:solidFill>
              </a:rPr>
              <a:t>SD</a:t>
            </a:r>
            <a:r>
              <a:rPr lang="zh-CN" altLang="en-US" sz="1600" dirty="0">
                <a:solidFill>
                  <a:schemeClr val="tx1">
                    <a:lumMod val="75000"/>
                    <a:lumOff val="25000"/>
                  </a:schemeClr>
                </a:solidFill>
              </a:rPr>
              <a:t>的相关引脚要在对应的</a:t>
            </a:r>
            <a:r>
              <a:rPr lang="en-US" altLang="zh-CN" sz="1600" dirty="0">
                <a:solidFill>
                  <a:schemeClr val="tx1">
                    <a:lumMod val="75000"/>
                    <a:lumOff val="25000"/>
                  </a:schemeClr>
                </a:solidFill>
              </a:rPr>
              <a:t>mode</a:t>
            </a:r>
            <a:r>
              <a:rPr lang="zh-CN" altLang="en-US" sz="1600" dirty="0">
                <a:solidFill>
                  <a:schemeClr val="tx1">
                    <a:lumMod val="75000"/>
                    <a:lumOff val="25000"/>
                  </a:schemeClr>
                </a:solidFill>
              </a:rPr>
              <a:t>。另外注意的是</a:t>
            </a:r>
            <a:r>
              <a:rPr lang="en-US" altLang="zh-CN" sz="1600" dirty="0">
                <a:solidFill>
                  <a:schemeClr val="tx1">
                    <a:lumMod val="75000"/>
                    <a:lumOff val="25000"/>
                  </a:schemeClr>
                </a:solidFill>
              </a:rPr>
              <a:t>WP</a:t>
            </a:r>
            <a:r>
              <a:rPr lang="zh-CN" altLang="en-US" sz="1600" dirty="0">
                <a:solidFill>
                  <a:schemeClr val="tx1">
                    <a:lumMod val="75000"/>
                    <a:lumOff val="25000"/>
                  </a:schemeClr>
                </a:solidFill>
              </a:rPr>
              <a:t>信号，当装置为</a:t>
            </a:r>
            <a:r>
              <a:rPr lang="en-US" altLang="zh-CN" sz="1600" dirty="0">
                <a:solidFill>
                  <a:schemeClr val="tx1">
                    <a:lumMod val="75000"/>
                    <a:lumOff val="25000"/>
                  </a:schemeClr>
                </a:solidFill>
              </a:rPr>
              <a:t>TF</a:t>
            </a:r>
            <a:r>
              <a:rPr lang="zh-CN" altLang="en-US" sz="1600" dirty="0">
                <a:solidFill>
                  <a:schemeClr val="tx1">
                    <a:lumMod val="75000"/>
                    <a:lumOff val="25000"/>
                  </a:schemeClr>
                </a:solidFill>
              </a:rPr>
              <a:t>卡的时候， </a:t>
            </a:r>
            <a:r>
              <a:rPr lang="en-US" altLang="zh-CN" sz="1600" dirty="0">
                <a:solidFill>
                  <a:schemeClr val="tx1">
                    <a:lumMod val="75000"/>
                    <a:lumOff val="25000"/>
                  </a:schemeClr>
                </a:solidFill>
              </a:rPr>
              <a:t>WP</a:t>
            </a:r>
            <a:r>
              <a:rPr lang="zh-CN" altLang="en-US" sz="1600" dirty="0">
                <a:solidFill>
                  <a:schemeClr val="tx1">
                    <a:lumMod val="75000"/>
                    <a:lumOff val="25000"/>
                  </a:schemeClr>
                </a:solidFill>
              </a:rPr>
              <a:t> </a:t>
            </a:r>
            <a:r>
              <a:rPr lang="en-US" altLang="zh-CN" sz="1600" dirty="0">
                <a:solidFill>
                  <a:schemeClr val="tx1">
                    <a:lumMod val="75000"/>
                    <a:lumOff val="25000"/>
                  </a:schemeClr>
                </a:solidFill>
              </a:rPr>
              <a:t>high active</a:t>
            </a:r>
            <a:r>
              <a:rPr lang="zh-CN" altLang="en-US" sz="1600" dirty="0">
                <a:solidFill>
                  <a:schemeClr val="tx1">
                    <a:lumMod val="75000"/>
                    <a:lumOff val="25000"/>
                  </a:schemeClr>
                </a:solidFill>
              </a:rPr>
              <a:t>，如果是</a:t>
            </a:r>
            <a:r>
              <a:rPr lang="en-US" altLang="zh-CN" sz="1600" dirty="0">
                <a:solidFill>
                  <a:schemeClr val="tx1">
                    <a:lumMod val="75000"/>
                    <a:lumOff val="25000"/>
                  </a:schemeClr>
                </a:solidFill>
              </a:rPr>
              <a:t>Micro-SD Low active</a:t>
            </a:r>
            <a:r>
              <a:rPr lang="zh-CN" altLang="en-US" sz="1600" dirty="0">
                <a:solidFill>
                  <a:schemeClr val="tx1">
                    <a:lumMod val="75000"/>
                    <a:lumOff val="25000"/>
                  </a:schemeClr>
                </a:solidFill>
              </a:rPr>
              <a:t> 。 在</a:t>
            </a:r>
            <a:r>
              <a:rPr lang="en-US" altLang="zh-CN" sz="1600" dirty="0">
                <a:solidFill>
                  <a:schemeClr val="tx1">
                    <a:lumMod val="75000"/>
                    <a:lumOff val="25000"/>
                  </a:schemeClr>
                </a:solidFill>
              </a:rPr>
              <a:t>BMC</a:t>
            </a:r>
            <a:r>
              <a:rPr lang="zh-CN" altLang="en-US" sz="1600" dirty="0">
                <a:solidFill>
                  <a:schemeClr val="tx1">
                    <a:lumMod val="75000"/>
                    <a:lumOff val="25000"/>
                  </a:schemeClr>
                </a:solidFill>
              </a:rPr>
              <a:t>中的应用存储</a:t>
            </a:r>
            <a:r>
              <a:rPr lang="en-US" altLang="zh-CN" sz="1600" dirty="0">
                <a:solidFill>
                  <a:schemeClr val="tx1">
                    <a:lumMod val="75000"/>
                    <a:lumOff val="25000"/>
                  </a:schemeClr>
                </a:solidFill>
              </a:rPr>
              <a:t>log</a:t>
            </a:r>
            <a:r>
              <a:rPr lang="zh-CN" altLang="en-US" sz="1600" dirty="0">
                <a:solidFill>
                  <a:schemeClr val="tx1">
                    <a:lumMod val="75000"/>
                    <a:lumOff val="25000"/>
                  </a:schemeClr>
                </a:solidFill>
              </a:rPr>
              <a:t>，扩张</a:t>
            </a:r>
            <a:r>
              <a:rPr lang="en-US" altLang="zh-CN" sz="1600" dirty="0">
                <a:solidFill>
                  <a:schemeClr val="tx1">
                    <a:lumMod val="75000"/>
                    <a:lumOff val="25000"/>
                  </a:schemeClr>
                </a:solidFill>
              </a:rPr>
              <a:t>BMC</a:t>
            </a:r>
            <a:r>
              <a:rPr lang="zh-CN" altLang="en-US" sz="1600" dirty="0">
                <a:solidFill>
                  <a:schemeClr val="tx1">
                    <a:lumMod val="75000"/>
                    <a:lumOff val="25000"/>
                  </a:schemeClr>
                </a:solidFill>
              </a:rPr>
              <a:t>文件系统容量。</a:t>
            </a:r>
            <a:endParaRPr lang="en-US" altLang="zh-CN" sz="1600" dirty="0">
              <a:solidFill>
                <a:schemeClr val="tx1">
                  <a:lumMod val="75000"/>
                  <a:lumOff val="25000"/>
                </a:schemeClr>
              </a:solidFill>
            </a:endParaRPr>
          </a:p>
        </p:txBody>
      </p:sp>
      <p:pic>
        <p:nvPicPr>
          <p:cNvPr id="3" name="图片 2"/>
          <p:cNvPicPr>
            <a:picLocks noChangeAspect="1"/>
          </p:cNvPicPr>
          <p:nvPr/>
        </p:nvPicPr>
        <p:blipFill>
          <a:blip r:embed="rId3"/>
          <a:stretch>
            <a:fillRect/>
          </a:stretch>
        </p:blipFill>
        <p:spPr>
          <a:xfrm>
            <a:off x="1991544" y="3140968"/>
            <a:ext cx="5587958" cy="3512696"/>
          </a:xfrm>
          <a:prstGeom prst="rect">
            <a:avLst/>
          </a:prstGeom>
        </p:spPr>
      </p:pic>
    </p:spTree>
    <p:extLst>
      <p:ext uri="{BB962C8B-B14F-4D97-AF65-F5344CB8AC3E}">
        <p14:creationId xmlns:p14="http://schemas.microsoft.com/office/powerpoint/2010/main" val="271520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_ADC</a:t>
            </a:r>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sp>
        <p:nvSpPr>
          <p:cNvPr id="7" name="文本框 6"/>
          <p:cNvSpPr txBox="1"/>
          <p:nvPr/>
        </p:nvSpPr>
        <p:spPr>
          <a:xfrm>
            <a:off x="1703512" y="1220755"/>
            <a:ext cx="8280920" cy="683264"/>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en-US" altLang="zh-CN" sz="1600" dirty="0">
                <a:solidFill>
                  <a:schemeClr val="tx1">
                    <a:lumMod val="75000"/>
                    <a:lumOff val="25000"/>
                  </a:schemeClr>
                </a:solidFill>
              </a:rPr>
              <a:t>ADC = Analog-to-converter </a:t>
            </a:r>
            <a:r>
              <a:rPr lang="zh-CN" altLang="en-US" sz="1600" dirty="0">
                <a:solidFill>
                  <a:schemeClr val="tx1">
                    <a:lumMod val="75000"/>
                    <a:lumOff val="25000"/>
                  </a:schemeClr>
                </a:solidFill>
              </a:rPr>
              <a:t>数模转换器，</a:t>
            </a: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r>
              <a:rPr lang="zh-CN" altLang="en-US" sz="1600" dirty="0">
                <a:solidFill>
                  <a:schemeClr val="tx1">
                    <a:lumMod val="75000"/>
                    <a:lumOff val="25000"/>
                  </a:schemeClr>
                </a:solidFill>
              </a:rPr>
              <a:t>参考电压为： </a:t>
            </a:r>
            <a:r>
              <a:rPr lang="en-US" altLang="zh-CN" sz="1600" dirty="0">
                <a:solidFill>
                  <a:schemeClr val="tx1">
                    <a:lumMod val="75000"/>
                    <a:lumOff val="25000"/>
                  </a:schemeClr>
                </a:solidFill>
              </a:rPr>
              <a:t>1.8V</a:t>
            </a:r>
          </a:p>
        </p:txBody>
      </p:sp>
      <p:pic>
        <p:nvPicPr>
          <p:cNvPr id="4" name="图片 3"/>
          <p:cNvPicPr>
            <a:picLocks noChangeAspect="1"/>
          </p:cNvPicPr>
          <p:nvPr/>
        </p:nvPicPr>
        <p:blipFill>
          <a:blip r:embed="rId3"/>
          <a:stretch>
            <a:fillRect/>
          </a:stretch>
        </p:blipFill>
        <p:spPr>
          <a:xfrm>
            <a:off x="2063552" y="3332990"/>
            <a:ext cx="5209524" cy="3174603"/>
          </a:xfrm>
          <a:prstGeom prst="rect">
            <a:avLst/>
          </a:prstGeom>
        </p:spPr>
      </p:pic>
      <p:pic>
        <p:nvPicPr>
          <p:cNvPr id="5" name="图片 4"/>
          <p:cNvPicPr>
            <a:picLocks noChangeAspect="1"/>
          </p:cNvPicPr>
          <p:nvPr/>
        </p:nvPicPr>
        <p:blipFill>
          <a:blip r:embed="rId4"/>
          <a:stretch>
            <a:fillRect/>
          </a:stretch>
        </p:blipFill>
        <p:spPr>
          <a:xfrm>
            <a:off x="2015179" y="2104395"/>
            <a:ext cx="6768010" cy="1229645"/>
          </a:xfrm>
          <a:prstGeom prst="rect">
            <a:avLst/>
          </a:prstGeom>
        </p:spPr>
      </p:pic>
    </p:spTree>
    <p:extLst>
      <p:ext uri="{BB962C8B-B14F-4D97-AF65-F5344CB8AC3E}">
        <p14:creationId xmlns:p14="http://schemas.microsoft.com/office/powerpoint/2010/main" val="4068496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是什么</a:t>
            </a:r>
            <a:endParaRPr lang="en-US" altLang="zh-CN" dirty="0"/>
          </a:p>
          <a:p>
            <a:endParaRPr lang="zh-CN" altLang="en-US" dirty="0"/>
          </a:p>
        </p:txBody>
      </p:sp>
      <p:sp>
        <p:nvSpPr>
          <p:cNvPr id="3" name="内容占位符 2"/>
          <p:cNvSpPr>
            <a:spLocks noGrp="1"/>
          </p:cNvSpPr>
          <p:nvPr>
            <p:ph sz="quarter" idx="14"/>
          </p:nvPr>
        </p:nvSpPr>
        <p:spPr/>
        <p:txBody>
          <a:bodyPr/>
          <a:lstStyle/>
          <a:p>
            <a:pPr indent="0">
              <a:buFontTx/>
              <a:buNone/>
              <a:defRPr/>
            </a:pPr>
            <a:r>
              <a:rPr lang="en-US" altLang="zh-CN" sz="2400" dirty="0">
                <a:solidFill>
                  <a:schemeClr val="accent1">
                    <a:lumMod val="50000"/>
                  </a:schemeClr>
                </a:solidFill>
                <a:latin typeface="Calibri" pitchFamily="34" charset="0"/>
              </a:rPr>
              <a:t>IPMI</a:t>
            </a:r>
            <a:r>
              <a:rPr lang="zh-CN" altLang="en-US" sz="2400" dirty="0">
                <a:solidFill>
                  <a:schemeClr val="accent1">
                    <a:lumMod val="50000"/>
                  </a:schemeClr>
                </a:solidFill>
                <a:latin typeface="Calibri" pitchFamily="34" charset="0"/>
              </a:rPr>
              <a:t>的含义</a:t>
            </a:r>
            <a:endParaRPr lang="en-US" altLang="zh-CN" sz="2400" dirty="0">
              <a:solidFill>
                <a:schemeClr val="accent1">
                  <a:lumMod val="50000"/>
                </a:schemeClr>
              </a:solidFill>
              <a:latin typeface="Calibri" pitchFamily="34" charset="0"/>
            </a:endParaRPr>
          </a:p>
          <a:p>
            <a:pPr indent="342900">
              <a:buFontTx/>
              <a:buNone/>
              <a:defRPr/>
            </a:pPr>
            <a:r>
              <a:rPr lang="en-US" altLang="zh-CN" sz="1800" dirty="0">
                <a:latin typeface="Times New Roman" pitchFamily="18" charset="0"/>
              </a:rPr>
              <a:t>IPMI</a:t>
            </a:r>
            <a:r>
              <a:rPr lang="zh-CN" altLang="en-US" sz="1800" dirty="0">
                <a:latin typeface="Times New Roman" pitchFamily="18" charset="0"/>
              </a:rPr>
              <a:t>是智能平台管理界面 </a:t>
            </a:r>
            <a:r>
              <a:rPr lang="en-US" altLang="zh-CN" sz="1800" dirty="0">
                <a:latin typeface="Times New Roman" pitchFamily="18" charset="0"/>
              </a:rPr>
              <a:t>(Intelligent Platform Management  Interface)</a:t>
            </a:r>
            <a:r>
              <a:rPr lang="zh-CN" altLang="en-US" sz="1800" dirty="0">
                <a:latin typeface="Times New Roman" pitchFamily="18" charset="0"/>
              </a:rPr>
              <a:t>的缩写，它是管理基于 </a:t>
            </a:r>
            <a:r>
              <a:rPr lang="en-US" altLang="zh-CN" sz="1800" dirty="0">
                <a:latin typeface="Times New Roman" pitchFamily="18" charset="0"/>
              </a:rPr>
              <a:t>Intel</a:t>
            </a:r>
            <a:r>
              <a:rPr lang="zh-CN" altLang="en-US" sz="1800" dirty="0">
                <a:latin typeface="Times New Roman" pitchFamily="18" charset="0"/>
              </a:rPr>
              <a:t>结构的企业系统中所使用的外围设备采用的一种工业标准。该标准由英特尔、惠普、</a:t>
            </a:r>
            <a:r>
              <a:rPr lang="en-US" altLang="zh-CN" sz="1800" dirty="0">
                <a:latin typeface="Times New Roman" pitchFamily="18" charset="0"/>
              </a:rPr>
              <a:t>NEC</a:t>
            </a:r>
            <a:r>
              <a:rPr lang="zh-CN" altLang="en-US" sz="1800" dirty="0">
                <a:latin typeface="Times New Roman" pitchFamily="18" charset="0"/>
              </a:rPr>
              <a:t>、美国戴尔电脑和</a:t>
            </a:r>
            <a:r>
              <a:rPr lang="en-US" altLang="zh-CN" sz="1800" dirty="0" err="1">
                <a:latin typeface="Times New Roman" pitchFamily="18" charset="0"/>
              </a:rPr>
              <a:t>SuperMicro</a:t>
            </a:r>
            <a:r>
              <a:rPr lang="zh-CN" altLang="en-US" sz="1800" dirty="0">
                <a:latin typeface="Times New Roman" pitchFamily="18" charset="0"/>
              </a:rPr>
              <a:t>等公司制定。</a:t>
            </a:r>
            <a:endParaRPr lang="en-US" altLang="zh-CN" sz="1800" dirty="0">
              <a:latin typeface="Times New Roman" pitchFamily="18" charset="0"/>
            </a:endParaRPr>
          </a:p>
          <a:p>
            <a:pPr indent="342900">
              <a:buFontTx/>
              <a:buNone/>
              <a:defRPr/>
            </a:pPr>
            <a:endParaRPr lang="en-US" altLang="zh-CN" sz="1800" dirty="0">
              <a:latin typeface="Times New Roman" pitchFamily="18" charset="0"/>
            </a:endParaRPr>
          </a:p>
          <a:p>
            <a:pPr indent="0">
              <a:buFontTx/>
              <a:buNone/>
              <a:defRPr/>
            </a:pPr>
            <a:r>
              <a:rPr lang="en-US" altLang="zh-CN" sz="2400" dirty="0">
                <a:solidFill>
                  <a:schemeClr val="accent1">
                    <a:lumMod val="50000"/>
                  </a:schemeClr>
                </a:solidFill>
                <a:latin typeface="Calibri" pitchFamily="34" charset="0"/>
              </a:rPr>
              <a:t>IPMI</a:t>
            </a:r>
            <a:r>
              <a:rPr lang="zh-CN" altLang="en-US" sz="2400" dirty="0">
                <a:solidFill>
                  <a:schemeClr val="accent1">
                    <a:lumMod val="50000"/>
                  </a:schemeClr>
                </a:solidFill>
                <a:latin typeface="Calibri" pitchFamily="34" charset="0"/>
              </a:rPr>
              <a:t>的历史</a:t>
            </a:r>
            <a:r>
              <a:rPr lang="zh-CN" altLang="zh-CN" sz="2400" dirty="0">
                <a:solidFill>
                  <a:schemeClr val="accent1">
                    <a:lumMod val="50000"/>
                  </a:schemeClr>
                </a:solidFill>
                <a:latin typeface="Calibri" pitchFamily="34" charset="0"/>
              </a:rPr>
              <a:t>及版本介绍</a:t>
            </a:r>
            <a:endParaRPr lang="en-US" altLang="zh-CN" sz="2400" dirty="0">
              <a:solidFill>
                <a:schemeClr val="accent1">
                  <a:lumMod val="50000"/>
                </a:schemeClr>
              </a:solidFill>
              <a:latin typeface="Calibri" pitchFamily="34" charset="0"/>
            </a:endParaRPr>
          </a:p>
          <a:p>
            <a:pPr lvl="1">
              <a:defRPr/>
            </a:pPr>
            <a:r>
              <a:rPr lang="zh-CN" altLang="en-US" sz="1400" dirty="0">
                <a:latin typeface="微软雅黑" pitchFamily="34" charset="-122"/>
                <a:ea typeface="微软雅黑" pitchFamily="34" charset="-122"/>
              </a:rPr>
              <a:t>到目前为止 </a:t>
            </a:r>
            <a:r>
              <a:rPr lang="en-US" altLang="zh-CN" sz="1400" dirty="0">
                <a:latin typeface="微软雅黑" pitchFamily="34" charset="-122"/>
                <a:ea typeface="微软雅黑" pitchFamily="34" charset="-122"/>
              </a:rPr>
              <a:t>IPMI </a:t>
            </a:r>
            <a:r>
              <a:rPr lang="zh-CN" altLang="en-US" sz="1400" dirty="0">
                <a:latin typeface="微软雅黑" pitchFamily="34" charset="-122"/>
                <a:ea typeface="微软雅黑" pitchFamily="34" charset="-122"/>
              </a:rPr>
              <a:t>的一共发行了三个版本，分别是</a:t>
            </a:r>
            <a:endParaRPr lang="en-US" altLang="zh-CN" sz="1400" dirty="0">
              <a:latin typeface="微软雅黑" pitchFamily="34" charset="-122"/>
              <a:ea typeface="微软雅黑" pitchFamily="34" charset="-122"/>
            </a:endParaRPr>
          </a:p>
          <a:p>
            <a:pPr lvl="1">
              <a:defRPr/>
            </a:pPr>
            <a:r>
              <a:rPr lang="en-US" altLang="zh-CN" sz="1400" dirty="0">
                <a:latin typeface="微软雅黑" pitchFamily="34" charset="-122"/>
                <a:ea typeface="微软雅黑" pitchFamily="34" charset="-122"/>
              </a:rPr>
              <a:t>1</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1998 </a:t>
            </a:r>
            <a:r>
              <a:rPr lang="zh-CN" altLang="en-US" sz="1400" dirty="0">
                <a:latin typeface="微软雅黑" pitchFamily="34" charset="-122"/>
                <a:ea typeface="微软雅黑" pitchFamily="34" charset="-122"/>
              </a:rPr>
              <a:t>年的 </a:t>
            </a:r>
            <a:r>
              <a:rPr lang="en-US" altLang="zh-CN" sz="1400" dirty="0">
                <a:latin typeface="微软雅黑" pitchFamily="34" charset="-122"/>
                <a:ea typeface="微软雅黑" pitchFamily="34" charset="-122"/>
              </a:rPr>
              <a:t>Version 1.0</a:t>
            </a:r>
          </a:p>
          <a:p>
            <a:pPr lvl="1">
              <a:defRPr/>
            </a:pPr>
            <a:r>
              <a:rPr lang="en-US" altLang="zh-CN" sz="1400" dirty="0">
                <a:latin typeface="微软雅黑" pitchFamily="34" charset="-122"/>
                <a:ea typeface="微软雅黑" pitchFamily="34" charset="-122"/>
              </a:rPr>
              <a:t>2</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2001 </a:t>
            </a:r>
            <a:r>
              <a:rPr lang="zh-CN" altLang="en-US" sz="1400" dirty="0">
                <a:latin typeface="微软雅黑" pitchFamily="34" charset="-122"/>
                <a:ea typeface="微软雅黑" pitchFamily="34" charset="-122"/>
              </a:rPr>
              <a:t>年的 </a:t>
            </a:r>
            <a:r>
              <a:rPr lang="en-US" altLang="zh-CN" sz="1400" dirty="0">
                <a:latin typeface="微软雅黑" pitchFamily="34" charset="-122"/>
                <a:ea typeface="微软雅黑" pitchFamily="34" charset="-122"/>
              </a:rPr>
              <a:t>Version 1.5 </a:t>
            </a:r>
          </a:p>
          <a:p>
            <a:pPr lvl="1">
              <a:defRPr/>
            </a:pPr>
            <a:r>
              <a:rPr lang="en-US" altLang="zh-CN" sz="1400" dirty="0">
                <a:latin typeface="微软雅黑" pitchFamily="34" charset="-122"/>
                <a:ea typeface="微软雅黑" pitchFamily="34" charset="-122"/>
              </a:rPr>
              <a:t>3</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2004 </a:t>
            </a:r>
            <a:r>
              <a:rPr lang="zh-CN" altLang="en-US" sz="1400" dirty="0">
                <a:latin typeface="微软雅黑" pitchFamily="34" charset="-122"/>
                <a:ea typeface="微软雅黑" pitchFamily="34" charset="-122"/>
              </a:rPr>
              <a:t>年的 </a:t>
            </a:r>
            <a:r>
              <a:rPr lang="en-US" altLang="zh-CN" sz="1400" dirty="0">
                <a:latin typeface="微软雅黑" pitchFamily="34" charset="-122"/>
                <a:ea typeface="微软雅黑" pitchFamily="34" charset="-122"/>
              </a:rPr>
              <a:t>Version 2.0</a:t>
            </a:r>
            <a:r>
              <a:rPr lang="zh-CN" altLang="en-US" sz="1400" dirty="0">
                <a:latin typeface="微软雅黑" pitchFamily="34" charset="-122"/>
                <a:ea typeface="微软雅黑" pitchFamily="34" charset="-122"/>
              </a:rPr>
              <a:t>。</a:t>
            </a:r>
          </a:p>
          <a:p>
            <a:endParaRPr lang="zh-CN" altLang="en-US" dirty="0"/>
          </a:p>
        </p:txBody>
      </p:sp>
    </p:spTree>
    <p:extLst>
      <p:ext uri="{BB962C8B-B14F-4D97-AF65-F5344CB8AC3E}">
        <p14:creationId xmlns:p14="http://schemas.microsoft.com/office/powerpoint/2010/main" val="4045717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_LAN</a:t>
            </a:r>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sp>
        <p:nvSpPr>
          <p:cNvPr id="7" name="文本框 6"/>
          <p:cNvSpPr txBox="1"/>
          <p:nvPr/>
        </p:nvSpPr>
        <p:spPr>
          <a:xfrm>
            <a:off x="1893110" y="2169168"/>
            <a:ext cx="8280920" cy="2160591"/>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en-US" altLang="zh-CN" sz="1600" dirty="0">
                <a:solidFill>
                  <a:schemeClr val="tx1">
                    <a:lumMod val="75000"/>
                    <a:lumOff val="25000"/>
                  </a:schemeClr>
                </a:solidFill>
              </a:rPr>
              <a:t>DM LAN = Dedicate LAN</a:t>
            </a:r>
            <a:r>
              <a:rPr lang="zh-CN" altLang="en-US" sz="1600" dirty="0">
                <a:solidFill>
                  <a:schemeClr val="tx1">
                    <a:lumMod val="75000"/>
                    <a:lumOff val="25000"/>
                  </a:schemeClr>
                </a:solidFill>
              </a:rPr>
              <a:t>， 独占网络。</a:t>
            </a: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r>
              <a:rPr lang="en-US" altLang="zh-CN" sz="1600" dirty="0">
                <a:solidFill>
                  <a:schemeClr val="tx1">
                    <a:lumMod val="75000"/>
                    <a:lumOff val="25000"/>
                  </a:schemeClr>
                </a:solidFill>
              </a:rPr>
              <a:t>Share LAN = </a:t>
            </a:r>
            <a:r>
              <a:rPr lang="zh-CN" altLang="en-US" sz="1600" dirty="0">
                <a:solidFill>
                  <a:schemeClr val="tx1">
                    <a:lumMod val="75000"/>
                    <a:lumOff val="25000"/>
                  </a:schemeClr>
                </a:solidFill>
              </a:rPr>
              <a:t>共享网络。</a:t>
            </a: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r>
              <a:rPr lang="zh-CN" altLang="en-US" sz="1600" dirty="0">
                <a:solidFill>
                  <a:schemeClr val="tx1">
                    <a:lumMod val="75000"/>
                    <a:lumOff val="25000"/>
                  </a:schemeClr>
                </a:solidFill>
              </a:rPr>
              <a:t>使用</a:t>
            </a:r>
            <a:r>
              <a:rPr lang="en-US" altLang="zh-CN" sz="1600" dirty="0">
                <a:solidFill>
                  <a:schemeClr val="tx1">
                    <a:lumMod val="75000"/>
                    <a:lumOff val="25000"/>
                  </a:schemeClr>
                </a:solidFill>
              </a:rPr>
              <a:t>RGMII</a:t>
            </a:r>
            <a:r>
              <a:rPr lang="zh-CN" altLang="en-US" sz="1600" dirty="0">
                <a:solidFill>
                  <a:schemeClr val="tx1">
                    <a:lumMod val="75000"/>
                    <a:lumOff val="25000"/>
                  </a:schemeClr>
                </a:solidFill>
              </a:rPr>
              <a:t>与</a:t>
            </a:r>
            <a:r>
              <a:rPr lang="en-US" altLang="zh-CN" sz="1600" dirty="0">
                <a:solidFill>
                  <a:schemeClr val="tx1">
                    <a:lumMod val="75000"/>
                    <a:lumOff val="25000"/>
                  </a:schemeClr>
                </a:solidFill>
              </a:rPr>
              <a:t>RMII</a:t>
            </a:r>
          </a:p>
          <a:p>
            <a:pPr marL="285750" indent="-285750">
              <a:lnSpc>
                <a:spcPct val="120000"/>
              </a:lnSpc>
              <a:buFont typeface="Wingdings" panose="05000000000000000000" pitchFamily="2" charset="2"/>
              <a:buChar char="l"/>
            </a:pPr>
            <a:r>
              <a:rPr lang="en-US" altLang="zh-CN" sz="1600" dirty="0">
                <a:solidFill>
                  <a:schemeClr val="tx1">
                    <a:lumMod val="75000"/>
                    <a:lumOff val="25000"/>
                  </a:schemeClr>
                </a:solidFill>
              </a:rPr>
              <a:t>DM LAN = RGMII</a:t>
            </a:r>
          </a:p>
          <a:p>
            <a:pPr marL="285750" indent="-285750">
              <a:lnSpc>
                <a:spcPct val="120000"/>
              </a:lnSpc>
              <a:buFont typeface="Wingdings" panose="05000000000000000000" pitchFamily="2" charset="2"/>
              <a:buChar char="l"/>
            </a:pPr>
            <a:r>
              <a:rPr lang="en-US" altLang="zh-CN" sz="1600" dirty="0">
                <a:solidFill>
                  <a:schemeClr val="tx1">
                    <a:lumMod val="75000"/>
                    <a:lumOff val="25000"/>
                  </a:schemeClr>
                </a:solidFill>
              </a:rPr>
              <a:t>Share LAN = RMII</a:t>
            </a: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a:p>
            <a:pPr marL="285750" indent="-285750">
              <a:lnSpc>
                <a:spcPct val="120000"/>
              </a:lnSpc>
              <a:buFont typeface="Wingdings" panose="05000000000000000000" pitchFamily="2" charset="2"/>
              <a:buChar char="l"/>
            </a:pPr>
            <a:endParaRPr lang="en-US" altLang="zh-CN" sz="1600" dirty="0">
              <a:solidFill>
                <a:schemeClr val="tx1">
                  <a:lumMod val="75000"/>
                  <a:lumOff val="25000"/>
                </a:schemeClr>
              </a:solidFill>
            </a:endParaRPr>
          </a:p>
        </p:txBody>
      </p:sp>
      <p:sp>
        <p:nvSpPr>
          <p:cNvPr id="4" name="矩形 3"/>
          <p:cNvSpPr/>
          <p:nvPr/>
        </p:nvSpPr>
        <p:spPr>
          <a:xfrm>
            <a:off x="1919536" y="1196752"/>
            <a:ext cx="8067848" cy="923330"/>
          </a:xfrm>
          <a:prstGeom prst="rect">
            <a:avLst/>
          </a:prstGeom>
        </p:spPr>
        <p:txBody>
          <a:bodyPr wrap="square">
            <a:spAutoFit/>
          </a:bodyPr>
          <a:lstStyle/>
          <a:p>
            <a:r>
              <a:rPr lang="en-US" altLang="zh-CN" dirty="0"/>
              <a:t>AST2500 supports 2 Ethernet MAC interfaces. Each can be configured as 1G(RGMII) or 10/100M(RMII/NCSI) speed mode independently </a:t>
            </a:r>
            <a:br>
              <a:rPr lang="en-US" altLang="zh-CN" dirty="0"/>
            </a:br>
            <a:endParaRPr lang="zh-CN" altLang="en-US" dirty="0"/>
          </a:p>
        </p:txBody>
      </p:sp>
    </p:spTree>
    <p:extLst>
      <p:ext uri="{BB962C8B-B14F-4D97-AF65-F5344CB8AC3E}">
        <p14:creationId xmlns:p14="http://schemas.microsoft.com/office/powerpoint/2010/main" val="7206442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_VGA</a:t>
            </a:r>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764705"/>
            <a:ext cx="8516180" cy="5904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7651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的接口</a:t>
            </a:r>
            <a:r>
              <a:rPr lang="en-US" altLang="zh-CN" dirty="0"/>
              <a:t>_VGA</a:t>
            </a:r>
            <a:endParaRPr lang="zh-CN" altLang="en-US" dirty="0"/>
          </a:p>
        </p:txBody>
      </p:sp>
      <p:sp>
        <p:nvSpPr>
          <p:cNvPr id="10" name="TextBox 37"/>
          <p:cNvSpPr txBox="1"/>
          <p:nvPr/>
        </p:nvSpPr>
        <p:spPr>
          <a:xfrm>
            <a:off x="3298327" y="2169167"/>
            <a:ext cx="2156371" cy="669608"/>
          </a:xfrm>
          <a:prstGeom prst="rect">
            <a:avLst/>
          </a:prstGeom>
        </p:spPr>
        <p:txBody>
          <a:bodyPr vert="horz" wrap="square" lIns="217700" tIns="108850" rIns="217700" bIns="108850" rtlCol="0">
            <a:noAutofit/>
          </a:bodyPr>
          <a:lstStyle/>
          <a:p>
            <a:pPr marL="340995" indent="-340995" algn="ctr" defTabSz="913765"/>
            <a:endParaRPr lang="en-US" sz="1200" dirty="0">
              <a:solidFill>
                <a:prstClr val="black"/>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3" y="1126180"/>
            <a:ext cx="6961187"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9293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软件结构</a:t>
            </a:r>
          </a:p>
        </p:txBody>
      </p:sp>
      <p:sp>
        <p:nvSpPr>
          <p:cNvPr id="3" name="内容占位符 2"/>
          <p:cNvSpPr>
            <a:spLocks noGrp="1"/>
          </p:cNvSpPr>
          <p:nvPr>
            <p:ph sz="quarter" idx="14"/>
          </p:nvPr>
        </p:nvSpPr>
        <p:spPr/>
        <p:txBody>
          <a:bodyPr/>
          <a:lstStyle/>
          <a:p>
            <a:pPr marL="342900" indent="-342900" eaLnBrk="0" hangingPunct="0">
              <a:lnSpc>
                <a:spcPct val="80000"/>
              </a:lnSpc>
              <a:spcBef>
                <a:spcPct val="20000"/>
              </a:spcBef>
              <a:defRPr/>
            </a:pPr>
            <a:r>
              <a:rPr lang="en-US" altLang="zh-CN" sz="2000" kern="0" dirty="0"/>
              <a:t>1.</a:t>
            </a:r>
            <a:r>
              <a:rPr lang="zh-CN" altLang="en-US" sz="2000" kern="0" dirty="0"/>
              <a:t>编译</a:t>
            </a:r>
          </a:p>
          <a:p>
            <a:pPr marL="342900" indent="-342900" eaLnBrk="0" hangingPunct="0">
              <a:lnSpc>
                <a:spcPct val="80000"/>
              </a:lnSpc>
              <a:spcBef>
                <a:spcPct val="20000"/>
              </a:spcBef>
              <a:defRPr/>
            </a:pPr>
            <a:r>
              <a:rPr lang="zh-CN" altLang="en-US" sz="2000" kern="0" dirty="0"/>
              <a:t>	</a:t>
            </a:r>
            <a:r>
              <a:rPr lang="en-US" altLang="zh-CN" sz="2000" kern="0" dirty="0"/>
              <a:t>Linux OS</a:t>
            </a:r>
          </a:p>
          <a:p>
            <a:pPr marL="342900" indent="-342900" eaLnBrk="0" hangingPunct="0">
              <a:lnSpc>
                <a:spcPct val="80000"/>
              </a:lnSpc>
              <a:spcBef>
                <a:spcPct val="20000"/>
              </a:spcBef>
              <a:defRPr/>
            </a:pPr>
            <a:r>
              <a:rPr lang="en-US" altLang="zh-CN" sz="2000" kern="0" dirty="0"/>
              <a:t>	ARM-LINUX-GCC</a:t>
            </a:r>
          </a:p>
          <a:p>
            <a:pPr marL="342900" indent="-342900" eaLnBrk="0" hangingPunct="0">
              <a:lnSpc>
                <a:spcPct val="80000"/>
              </a:lnSpc>
              <a:spcBef>
                <a:spcPct val="20000"/>
              </a:spcBef>
              <a:defRPr/>
            </a:pPr>
            <a:r>
              <a:rPr lang="en-US" altLang="zh-CN" sz="2000" kern="0" dirty="0"/>
              <a:t>2.</a:t>
            </a:r>
            <a:r>
              <a:rPr lang="zh-CN" altLang="en-US" sz="2000" kern="0" dirty="0"/>
              <a:t>如何看待</a:t>
            </a:r>
            <a:r>
              <a:rPr lang="en-US" altLang="zh-CN" sz="2000" kern="0" dirty="0"/>
              <a:t>BMC FW</a:t>
            </a:r>
          </a:p>
          <a:p>
            <a:pPr marL="342900" indent="-342900" eaLnBrk="0" hangingPunct="0">
              <a:lnSpc>
                <a:spcPct val="80000"/>
              </a:lnSpc>
              <a:spcBef>
                <a:spcPct val="20000"/>
              </a:spcBef>
              <a:defRPr/>
            </a:pPr>
            <a:r>
              <a:rPr lang="en-US" altLang="zh-CN" sz="2000" kern="0" dirty="0"/>
              <a:t>BMC</a:t>
            </a:r>
            <a:r>
              <a:rPr lang="zh-CN" altLang="en-US" sz="2000" kern="0" dirty="0"/>
              <a:t>就是一个运行在</a:t>
            </a:r>
            <a:r>
              <a:rPr lang="en-US" altLang="zh-CN" sz="2000" kern="0" dirty="0"/>
              <a:t>arm</a:t>
            </a:r>
            <a:r>
              <a:rPr lang="zh-CN" altLang="en-US" sz="2000" kern="0" dirty="0"/>
              <a:t>上的嵌入式</a:t>
            </a:r>
            <a:r>
              <a:rPr lang="en-US" altLang="zh-CN" sz="2000" kern="0" dirty="0" err="1"/>
              <a:t>linux</a:t>
            </a:r>
            <a:r>
              <a:rPr lang="zh-CN" altLang="en-US" sz="2000" kern="0" dirty="0"/>
              <a:t>系统。软件部分包括：</a:t>
            </a:r>
          </a:p>
          <a:p>
            <a:pPr marL="342900" indent="-342900" eaLnBrk="0" hangingPunct="0">
              <a:lnSpc>
                <a:spcPct val="80000"/>
              </a:lnSpc>
              <a:spcBef>
                <a:spcPct val="20000"/>
              </a:spcBef>
              <a:defRPr/>
            </a:pPr>
            <a:r>
              <a:rPr lang="zh-CN" altLang="en-US" sz="2000" kern="0" dirty="0"/>
              <a:t>	</a:t>
            </a:r>
            <a:r>
              <a:rPr lang="en-US" altLang="zh-CN" sz="2000" kern="0" dirty="0"/>
              <a:t>a.</a:t>
            </a:r>
            <a:r>
              <a:rPr lang="zh-CN" altLang="en-US" sz="2000" kern="0" dirty="0"/>
              <a:t>引导加载程序；</a:t>
            </a:r>
          </a:p>
          <a:p>
            <a:pPr marL="342900" indent="-342900" eaLnBrk="0" hangingPunct="0">
              <a:lnSpc>
                <a:spcPct val="80000"/>
              </a:lnSpc>
              <a:spcBef>
                <a:spcPct val="20000"/>
              </a:spcBef>
              <a:defRPr/>
            </a:pPr>
            <a:r>
              <a:rPr lang="zh-CN" altLang="en-US" sz="2000" kern="0" dirty="0"/>
              <a:t>	</a:t>
            </a:r>
            <a:r>
              <a:rPr lang="en-US" altLang="zh-CN" sz="2000" kern="0" dirty="0" err="1"/>
              <a:t>b.Linux</a:t>
            </a:r>
            <a:r>
              <a:rPr lang="en-US" altLang="zh-CN" sz="2000" kern="0" dirty="0"/>
              <a:t> kernel</a:t>
            </a:r>
            <a:r>
              <a:rPr lang="zh-CN" altLang="en-US" sz="2000" kern="0" dirty="0"/>
              <a:t>；</a:t>
            </a:r>
          </a:p>
          <a:p>
            <a:pPr marL="342900" indent="-342900" eaLnBrk="0" hangingPunct="0">
              <a:lnSpc>
                <a:spcPct val="80000"/>
              </a:lnSpc>
              <a:spcBef>
                <a:spcPct val="20000"/>
              </a:spcBef>
              <a:defRPr/>
            </a:pPr>
            <a:r>
              <a:rPr lang="zh-CN" altLang="en-US" sz="2000" kern="0" dirty="0"/>
              <a:t>	</a:t>
            </a:r>
            <a:r>
              <a:rPr lang="en-US" altLang="zh-CN" sz="2000" kern="0" dirty="0"/>
              <a:t>c.</a:t>
            </a:r>
            <a:r>
              <a:rPr lang="zh-CN" altLang="en-US" sz="2000" kern="0" dirty="0"/>
              <a:t>文件系统；</a:t>
            </a:r>
          </a:p>
          <a:p>
            <a:pPr marL="342900" indent="-342900" eaLnBrk="0" hangingPunct="0">
              <a:lnSpc>
                <a:spcPct val="80000"/>
              </a:lnSpc>
              <a:spcBef>
                <a:spcPct val="20000"/>
              </a:spcBef>
              <a:defRPr/>
            </a:pPr>
            <a:r>
              <a:rPr lang="zh-CN" altLang="en-US" sz="2000" kern="0" dirty="0"/>
              <a:t>	</a:t>
            </a:r>
            <a:r>
              <a:rPr lang="en-US" altLang="zh-CN" sz="2000" kern="0" dirty="0"/>
              <a:t>d.</a:t>
            </a:r>
            <a:r>
              <a:rPr lang="zh-CN" altLang="en-US" sz="2000" kern="0" dirty="0"/>
              <a:t>应用程序。</a:t>
            </a:r>
          </a:p>
          <a:p>
            <a:pPr marL="342900" indent="-342900" eaLnBrk="0" hangingPunct="0">
              <a:lnSpc>
                <a:spcPct val="80000"/>
              </a:lnSpc>
              <a:spcBef>
                <a:spcPct val="20000"/>
              </a:spcBef>
              <a:defRPr/>
            </a:pPr>
            <a:r>
              <a:rPr lang="zh-CN" altLang="en-US" sz="2000" kern="0" dirty="0"/>
              <a:t>一般的</a:t>
            </a:r>
            <a:r>
              <a:rPr lang="en-US" altLang="zh-CN" sz="2000" kern="0" dirty="0"/>
              <a:t>memory map</a:t>
            </a:r>
            <a:r>
              <a:rPr lang="zh-CN" altLang="en-US" sz="2000" kern="0" dirty="0"/>
              <a:t>：</a:t>
            </a:r>
          </a:p>
          <a:p>
            <a:endParaRPr lang="zh-CN" alt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956175"/>
            <a:ext cx="64770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7728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软件结构</a:t>
            </a:r>
          </a:p>
        </p:txBody>
      </p:sp>
      <p:sp>
        <p:nvSpPr>
          <p:cNvPr id="4" name="Rectangle 3"/>
          <p:cNvSpPr txBox="1">
            <a:spLocks noChangeArrowheads="1"/>
          </p:cNvSpPr>
          <p:nvPr/>
        </p:nvSpPr>
        <p:spPr bwMode="auto">
          <a:xfrm>
            <a:off x="457200" y="1600200"/>
            <a:ext cx="3733800" cy="4525963"/>
          </a:xfrm>
          <a:prstGeom prst="rect">
            <a:avLst/>
          </a:prstGeom>
          <a:noFill/>
          <a:ln w="9525">
            <a:noFill/>
            <a:miter lim="800000"/>
            <a:headEnd/>
            <a:tailEnd/>
          </a:ln>
        </p:spPr>
        <p:txBody>
          <a:bodyPr/>
          <a:lstStyle/>
          <a:p>
            <a:pPr marL="342900" indent="-342900" eaLnBrk="0" hangingPunct="0">
              <a:lnSpc>
                <a:spcPct val="80000"/>
              </a:lnSpc>
              <a:spcBef>
                <a:spcPct val="20000"/>
              </a:spcBef>
              <a:buFontTx/>
              <a:buChar char="•"/>
              <a:defRPr/>
            </a:pPr>
            <a:r>
              <a:rPr lang="en-US" altLang="zh-CN" kern="0" dirty="0">
                <a:latin typeface="+mn-lt"/>
                <a:ea typeface="+mn-ea"/>
              </a:rPr>
              <a:t>BMC</a:t>
            </a:r>
            <a:r>
              <a:rPr lang="zh-CN" altLang="en-US" kern="0" dirty="0">
                <a:latin typeface="+mn-lt"/>
                <a:ea typeface="+mn-ea"/>
              </a:rPr>
              <a:t>系统启动过程</a:t>
            </a:r>
          </a:p>
          <a:p>
            <a:pPr marL="342900" indent="-342900" eaLnBrk="0" hangingPunct="0">
              <a:lnSpc>
                <a:spcPct val="80000"/>
              </a:lnSpc>
              <a:spcBef>
                <a:spcPct val="20000"/>
              </a:spcBef>
              <a:defRPr/>
            </a:pPr>
            <a:r>
              <a:rPr lang="zh-CN" altLang="en-US" kern="0" dirty="0">
                <a:latin typeface="+mn-lt"/>
                <a:ea typeface="+mn-ea"/>
              </a:rPr>
              <a:t>在嵌入式领域一般分为两种启动</a:t>
            </a:r>
            <a:r>
              <a:rPr lang="en-US" altLang="zh-CN" kern="0" dirty="0">
                <a:latin typeface="+mn-lt"/>
                <a:ea typeface="+mn-ea"/>
              </a:rPr>
              <a:t>mode</a:t>
            </a:r>
            <a:r>
              <a:rPr lang="zh-CN" altLang="en-US" kern="0" dirty="0">
                <a:latin typeface="+mn-lt"/>
                <a:ea typeface="+mn-ea"/>
              </a:rPr>
              <a:t>，</a:t>
            </a:r>
          </a:p>
          <a:p>
            <a:pPr marL="342900" indent="-342900" eaLnBrk="0" hangingPunct="0">
              <a:lnSpc>
                <a:spcPct val="80000"/>
              </a:lnSpc>
              <a:spcBef>
                <a:spcPct val="20000"/>
              </a:spcBef>
              <a:defRPr/>
            </a:pPr>
            <a:r>
              <a:rPr lang="en-US" altLang="zh-CN" kern="0" dirty="0">
                <a:latin typeface="+mn-lt"/>
                <a:ea typeface="+mn-ea"/>
              </a:rPr>
              <a:t>1.Nor flash</a:t>
            </a:r>
            <a:r>
              <a:rPr lang="zh-CN" altLang="en-US" kern="0" dirty="0">
                <a:latin typeface="+mn-lt"/>
                <a:ea typeface="+mn-ea"/>
              </a:rPr>
              <a:t>启动</a:t>
            </a:r>
          </a:p>
          <a:p>
            <a:pPr marL="342900" indent="-342900" eaLnBrk="0" hangingPunct="0">
              <a:lnSpc>
                <a:spcPct val="80000"/>
              </a:lnSpc>
              <a:spcBef>
                <a:spcPct val="20000"/>
              </a:spcBef>
              <a:defRPr/>
            </a:pPr>
            <a:r>
              <a:rPr lang="en-US" altLang="zh-CN" kern="0" dirty="0">
                <a:latin typeface="+mn-lt"/>
                <a:ea typeface="+mn-ea"/>
              </a:rPr>
              <a:t>2.Nand flash</a:t>
            </a:r>
            <a:r>
              <a:rPr lang="zh-CN" altLang="en-US" kern="0" dirty="0">
                <a:latin typeface="+mn-lt"/>
                <a:ea typeface="+mn-ea"/>
              </a:rPr>
              <a:t>启动</a:t>
            </a:r>
          </a:p>
          <a:p>
            <a:pPr marL="342900" indent="-342900" eaLnBrk="0" hangingPunct="0">
              <a:lnSpc>
                <a:spcPct val="80000"/>
              </a:lnSpc>
              <a:spcBef>
                <a:spcPct val="20000"/>
              </a:spcBef>
              <a:buFontTx/>
              <a:buChar char="•"/>
              <a:defRPr/>
            </a:pPr>
            <a:r>
              <a:rPr lang="en-US" altLang="zh-CN" kern="0" dirty="0" err="1">
                <a:latin typeface="+mn-lt"/>
                <a:ea typeface="+mn-ea"/>
              </a:rPr>
              <a:t>Bmc</a:t>
            </a:r>
            <a:r>
              <a:rPr lang="zh-CN" altLang="en-US" kern="0" dirty="0">
                <a:latin typeface="+mn-lt"/>
                <a:ea typeface="+mn-ea"/>
              </a:rPr>
              <a:t>使用的是</a:t>
            </a:r>
            <a:r>
              <a:rPr lang="en-US" altLang="zh-CN" kern="0" dirty="0">
                <a:latin typeface="+mn-lt"/>
                <a:ea typeface="+mn-ea"/>
              </a:rPr>
              <a:t>SPI NOR FLASH</a:t>
            </a:r>
            <a:r>
              <a:rPr lang="zh-CN" altLang="en-US" kern="0" dirty="0">
                <a:latin typeface="+mn-lt"/>
                <a:ea typeface="+mn-ea"/>
              </a:rPr>
              <a:t>启动。在该架构中，引导代码、操作系统和文件系统共存于同一块</a:t>
            </a:r>
            <a:r>
              <a:rPr lang="en-US" altLang="zh-CN" kern="0" dirty="0">
                <a:latin typeface="+mn-lt"/>
                <a:ea typeface="+mn-ea"/>
              </a:rPr>
              <a:t>SPI Nor Flash</a:t>
            </a:r>
            <a:r>
              <a:rPr lang="zh-CN" altLang="en-US" kern="0" dirty="0">
                <a:latin typeface="+mn-lt"/>
                <a:ea typeface="+mn-ea"/>
              </a:rPr>
              <a:t>中。系统上电后，引导代码首先在</a:t>
            </a:r>
            <a:r>
              <a:rPr lang="en-US" altLang="zh-CN" kern="0" dirty="0">
                <a:latin typeface="+mn-lt"/>
                <a:ea typeface="+mn-ea"/>
              </a:rPr>
              <a:t>SPI Nor Flash</a:t>
            </a:r>
            <a:r>
              <a:rPr lang="zh-CN" altLang="en-US" kern="0" dirty="0">
                <a:latin typeface="+mn-lt"/>
                <a:ea typeface="+mn-ea"/>
              </a:rPr>
              <a:t>中执行，然后把操作系统加载到速度更高的</a:t>
            </a:r>
            <a:r>
              <a:rPr lang="en-US" altLang="zh-CN" kern="0" dirty="0">
                <a:latin typeface="+mn-lt"/>
                <a:ea typeface="+mn-ea"/>
              </a:rPr>
              <a:t>SDRAM</a:t>
            </a:r>
            <a:r>
              <a:rPr lang="zh-CN" altLang="en-US" kern="0" dirty="0">
                <a:latin typeface="+mn-lt"/>
                <a:ea typeface="+mn-ea"/>
              </a:rPr>
              <a:t>中运行。该架构充分利用了</a:t>
            </a:r>
            <a:r>
              <a:rPr lang="en-US" altLang="zh-CN" kern="0" dirty="0">
                <a:latin typeface="+mn-lt"/>
                <a:ea typeface="+mn-ea"/>
              </a:rPr>
              <a:t>Nor Flash</a:t>
            </a:r>
            <a:r>
              <a:rPr lang="zh-CN" altLang="en-US" kern="0" dirty="0">
                <a:latin typeface="+mn-lt"/>
                <a:ea typeface="+mn-ea"/>
              </a:rPr>
              <a:t>芯片内执行的特点，可有效提升系统性能。不足在于随着操作系统和文件系统容量的增加，需要更大容量昂贵的</a:t>
            </a:r>
            <a:r>
              <a:rPr lang="en-US" altLang="zh-CN" kern="0" dirty="0">
                <a:latin typeface="+mn-lt"/>
                <a:ea typeface="+mn-ea"/>
              </a:rPr>
              <a:t>Nor Flash</a:t>
            </a:r>
            <a:r>
              <a:rPr lang="zh-CN" altLang="en-US" kern="0" dirty="0">
                <a:latin typeface="+mn-lt"/>
                <a:ea typeface="+mn-ea"/>
              </a:rPr>
              <a:t>来支撑。</a:t>
            </a:r>
            <a:endParaRPr lang="en-US" altLang="zh-CN" kern="0" dirty="0">
              <a:latin typeface="+mn-lt"/>
              <a:ea typeface="+mn-ea"/>
            </a:endParaRP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25" y="1447800"/>
            <a:ext cx="46863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9479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软件结构</a:t>
            </a:r>
          </a:p>
          <a:p>
            <a:endParaRPr lang="zh-CN" altLang="en-US" dirty="0"/>
          </a:p>
        </p:txBody>
      </p:sp>
      <p:sp>
        <p:nvSpPr>
          <p:cNvPr id="4" name="Rectangle 3"/>
          <p:cNvSpPr txBox="1">
            <a:spLocks noChangeArrowheads="1"/>
          </p:cNvSpPr>
          <p:nvPr/>
        </p:nvSpPr>
        <p:spPr bwMode="auto">
          <a:xfrm>
            <a:off x="457200" y="1600200"/>
            <a:ext cx="4038600" cy="4525963"/>
          </a:xfrm>
          <a:prstGeom prst="rect">
            <a:avLst/>
          </a:prstGeom>
          <a:noFill/>
          <a:ln w="9525">
            <a:noFill/>
            <a:miter lim="800000"/>
            <a:headEnd/>
            <a:tailEnd/>
          </a:ln>
        </p:spPr>
        <p:txBody>
          <a:bodyPr/>
          <a:lstStyle/>
          <a:p>
            <a:pPr marL="342900" indent="-342900" eaLnBrk="0" hangingPunct="0">
              <a:spcBef>
                <a:spcPct val="20000"/>
              </a:spcBef>
              <a:buFontTx/>
              <a:buChar char="•"/>
              <a:defRPr/>
            </a:pPr>
            <a:r>
              <a:rPr lang="en-US" altLang="zh-CN" sz="2800" kern="0" dirty="0">
                <a:latin typeface="+mn-lt"/>
                <a:ea typeface="+mn-ea"/>
              </a:rPr>
              <a:t>BMC bin file</a:t>
            </a:r>
            <a:r>
              <a:rPr lang="zh-CN" altLang="en-US" sz="2800" kern="0" dirty="0">
                <a:latin typeface="+mn-lt"/>
                <a:ea typeface="+mn-ea"/>
              </a:rPr>
              <a:t>结构</a:t>
            </a:r>
          </a:p>
          <a:p>
            <a:pPr marL="342900" indent="-342900" eaLnBrk="0" hangingPunct="0">
              <a:spcBef>
                <a:spcPct val="20000"/>
              </a:spcBef>
              <a:defRPr/>
            </a:pPr>
            <a:r>
              <a:rPr lang="en-US" altLang="zh-CN" sz="2800" kern="0" dirty="0">
                <a:latin typeface="+mn-lt"/>
                <a:ea typeface="+mn-ea"/>
              </a:rPr>
              <a:t>BMC ROM </a:t>
            </a:r>
            <a:r>
              <a:rPr lang="en-US" altLang="zh-CN" sz="2800" kern="0" dirty="0"/>
              <a:t>32</a:t>
            </a:r>
            <a:r>
              <a:rPr lang="en-US" altLang="zh-CN" sz="2800" kern="0" dirty="0">
                <a:latin typeface="+mn-lt"/>
                <a:ea typeface="+mn-ea"/>
              </a:rPr>
              <a:t>MB</a:t>
            </a:r>
            <a:r>
              <a:rPr lang="zh-CN" altLang="en-US" sz="2800" kern="0" dirty="0">
                <a:latin typeface="+mn-lt"/>
                <a:ea typeface="+mn-ea"/>
              </a:rPr>
              <a:t>：</a:t>
            </a:r>
          </a:p>
          <a:p>
            <a:pPr marL="342900" indent="-342900" eaLnBrk="0" hangingPunct="0">
              <a:spcBef>
                <a:spcPct val="20000"/>
              </a:spcBef>
              <a:defRPr/>
            </a:pPr>
            <a:endParaRPr lang="zh-CN" altLang="en-US" sz="2800" kern="0" dirty="0">
              <a:latin typeface="+mn-lt"/>
              <a:ea typeface="+mn-ea"/>
            </a:endParaRPr>
          </a:p>
          <a:p>
            <a:pPr marL="342900" indent="-342900" eaLnBrk="0" hangingPunct="0">
              <a:spcBef>
                <a:spcPct val="20000"/>
              </a:spcBef>
              <a:defRPr/>
            </a:pPr>
            <a:endParaRPr lang="zh-CN" altLang="en-US" sz="2800" kern="0" dirty="0">
              <a:latin typeface="+mn-lt"/>
              <a:ea typeface="+mn-ea"/>
            </a:endParaRPr>
          </a:p>
          <a:p>
            <a:pPr marL="342900" indent="-342900" eaLnBrk="0" hangingPunct="0">
              <a:spcBef>
                <a:spcPct val="20000"/>
              </a:spcBef>
              <a:defRPr/>
            </a:pPr>
            <a:endParaRPr lang="zh-CN" altLang="en-US" sz="2800" kern="0" dirty="0">
              <a:latin typeface="+mn-lt"/>
              <a:ea typeface="+mn-ea"/>
            </a:endParaRPr>
          </a:p>
          <a:p>
            <a:pPr marL="342900" indent="-342900" eaLnBrk="0" hangingPunct="0">
              <a:spcBef>
                <a:spcPct val="20000"/>
              </a:spcBef>
              <a:defRPr/>
            </a:pPr>
            <a:endParaRPr lang="zh-CN" altLang="en-US" sz="2800" kern="0" dirty="0">
              <a:latin typeface="+mn-lt"/>
              <a:ea typeface="+mn-ea"/>
            </a:endParaRPr>
          </a:p>
          <a:p>
            <a:pPr marL="342900" indent="-342900" eaLnBrk="0" hangingPunct="0">
              <a:spcBef>
                <a:spcPct val="20000"/>
              </a:spcBef>
              <a:buFontTx/>
              <a:buChar char="•"/>
              <a:defRPr/>
            </a:pPr>
            <a:endParaRPr lang="zh-CN" altLang="en-US" sz="2800" kern="0" dirty="0">
              <a:latin typeface="+mn-lt"/>
              <a:ea typeface="+mn-ea"/>
            </a:endParaRPr>
          </a:p>
          <a:p>
            <a:pPr marL="342900" indent="-342900" eaLnBrk="0" hangingPunct="0">
              <a:spcBef>
                <a:spcPct val="20000"/>
              </a:spcBef>
              <a:defRPr/>
            </a:pPr>
            <a:endParaRPr lang="en-US" altLang="zh-CN" sz="2800" kern="0" dirty="0">
              <a:latin typeface="+mn-lt"/>
              <a:ea typeface="+mn-ea"/>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5024" y="1010262"/>
            <a:ext cx="2000250" cy="539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8213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软件结构</a:t>
            </a:r>
          </a:p>
          <a:p>
            <a:endParaRPr lang="zh-CN" altLang="en-US" dirty="0"/>
          </a:p>
        </p:txBody>
      </p:sp>
      <p:sp>
        <p:nvSpPr>
          <p:cNvPr id="3" name="内容占位符 2"/>
          <p:cNvSpPr>
            <a:spLocks noGrp="1"/>
          </p:cNvSpPr>
          <p:nvPr>
            <p:ph sz="quarter" idx="14"/>
          </p:nvPr>
        </p:nvSpPr>
        <p:spPr/>
        <p:txBody>
          <a:bodyPr/>
          <a:lstStyle/>
          <a:p>
            <a:pPr>
              <a:lnSpc>
                <a:spcPct val="90000"/>
              </a:lnSpc>
              <a:buFontTx/>
              <a:buNone/>
            </a:pPr>
            <a:r>
              <a:rPr lang="zh-CN" altLang="en-US" sz="3200" dirty="0"/>
              <a:t>一</a:t>
            </a:r>
            <a:r>
              <a:rPr lang="en-US" altLang="zh-CN" sz="3200" dirty="0"/>
              <a:t>.U-BOOT</a:t>
            </a:r>
          </a:p>
          <a:p>
            <a:pPr>
              <a:lnSpc>
                <a:spcPct val="90000"/>
              </a:lnSpc>
              <a:buFontTx/>
              <a:buNone/>
            </a:pPr>
            <a:r>
              <a:rPr lang="zh-CN" altLang="en-US" sz="3200" dirty="0"/>
              <a:t>是系统加电后运行的第一段软件代码，初始化硬件设备、建立内存空间 的映射图，从而将系统的软硬件环境带到一个合适的状态，以便为最终调用操作系统内核准备好正确的环境。 </a:t>
            </a:r>
          </a:p>
          <a:p>
            <a:pPr>
              <a:lnSpc>
                <a:spcPct val="90000"/>
              </a:lnSpc>
              <a:buFontTx/>
              <a:buNone/>
            </a:pPr>
            <a:r>
              <a:rPr lang="zh-CN" altLang="en-US" sz="3200" dirty="0"/>
              <a:t>由于</a:t>
            </a:r>
            <a:r>
              <a:rPr lang="en-US" altLang="zh-CN" sz="3200" dirty="0" err="1"/>
              <a:t>BootLoader</a:t>
            </a:r>
            <a:r>
              <a:rPr lang="zh-CN" altLang="en-US" sz="3200" dirty="0"/>
              <a:t>是严重地依赖于硬件而实现的，所以需要把</a:t>
            </a:r>
            <a:r>
              <a:rPr lang="en-US" altLang="zh-CN" sz="3200" dirty="0"/>
              <a:t>u-boot</a:t>
            </a:r>
            <a:r>
              <a:rPr lang="zh-CN" altLang="en-US" sz="3200" dirty="0"/>
              <a:t>源码移植到目标芯片上。</a:t>
            </a:r>
          </a:p>
          <a:p>
            <a:endParaRPr lang="zh-CN" altLang="en-US" dirty="0"/>
          </a:p>
        </p:txBody>
      </p:sp>
    </p:spTree>
    <p:extLst>
      <p:ext uri="{BB962C8B-B14F-4D97-AF65-F5344CB8AC3E}">
        <p14:creationId xmlns:p14="http://schemas.microsoft.com/office/powerpoint/2010/main" val="1115795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软件结构</a:t>
            </a:r>
          </a:p>
          <a:p>
            <a:endParaRPr lang="zh-CN" altLang="en-US" dirty="0"/>
          </a:p>
        </p:txBody>
      </p:sp>
      <p:sp>
        <p:nvSpPr>
          <p:cNvPr id="3" name="内容占位符 2"/>
          <p:cNvSpPr>
            <a:spLocks noGrp="1"/>
          </p:cNvSpPr>
          <p:nvPr>
            <p:ph sz="quarter" idx="14"/>
          </p:nvPr>
        </p:nvSpPr>
        <p:spPr/>
        <p:txBody>
          <a:bodyPr/>
          <a:lstStyle/>
          <a:p>
            <a:pPr marL="609600" indent="-609600">
              <a:lnSpc>
                <a:spcPct val="90000"/>
              </a:lnSpc>
              <a:buFontTx/>
              <a:buNone/>
            </a:pPr>
            <a:r>
              <a:rPr lang="zh-CN" altLang="en-US" sz="2800" dirty="0"/>
              <a:t>一般</a:t>
            </a:r>
            <a:r>
              <a:rPr lang="en-US" altLang="zh-CN" sz="2800" dirty="0"/>
              <a:t>U-BOOT</a:t>
            </a:r>
            <a:r>
              <a:rPr lang="zh-CN" altLang="en-US" sz="2800" dirty="0"/>
              <a:t>启动分为两个阶段：</a:t>
            </a:r>
          </a:p>
          <a:p>
            <a:pPr marL="609600" indent="-609600">
              <a:lnSpc>
                <a:spcPct val="90000"/>
              </a:lnSpc>
              <a:buFontTx/>
              <a:buAutoNum type="arabicPeriod"/>
            </a:pPr>
            <a:r>
              <a:rPr lang="en-US" altLang="zh-CN" sz="2800" dirty="0" err="1"/>
              <a:t>uboot</a:t>
            </a:r>
            <a:r>
              <a:rPr lang="zh-CN" altLang="en-US" sz="2800" dirty="0"/>
              <a:t>的</a:t>
            </a:r>
            <a:r>
              <a:rPr lang="en-US" altLang="zh-CN" sz="2800" dirty="0"/>
              <a:t>stage1</a:t>
            </a:r>
            <a:r>
              <a:rPr lang="zh-CN" altLang="en-US" sz="2800" dirty="0"/>
              <a:t>代码通常放在</a:t>
            </a:r>
            <a:r>
              <a:rPr lang="en-US" altLang="zh-CN" sz="2800" dirty="0" err="1"/>
              <a:t>start.s</a:t>
            </a:r>
            <a:r>
              <a:rPr lang="zh-CN" altLang="en-US" sz="2800" dirty="0"/>
              <a:t>文件中，它用汇编语言写成，主要作用：</a:t>
            </a:r>
          </a:p>
          <a:p>
            <a:pPr marL="609600" indent="-609600">
              <a:lnSpc>
                <a:spcPct val="90000"/>
              </a:lnSpc>
              <a:buFontTx/>
              <a:buNone/>
            </a:pPr>
            <a:r>
              <a:rPr lang="en-US" altLang="zh-CN" sz="2800" dirty="0"/>
              <a:t>a.</a:t>
            </a:r>
            <a:r>
              <a:rPr lang="zh-CN" altLang="en-US" sz="2800" dirty="0"/>
              <a:t>设置异常向量</a:t>
            </a:r>
            <a:r>
              <a:rPr lang="en-US" altLang="zh-CN" sz="2800" dirty="0"/>
              <a:t>;</a:t>
            </a:r>
          </a:p>
          <a:p>
            <a:pPr marL="609600" indent="-609600">
              <a:lnSpc>
                <a:spcPct val="90000"/>
              </a:lnSpc>
              <a:buFontTx/>
              <a:buNone/>
            </a:pPr>
            <a:r>
              <a:rPr lang="en-US" altLang="zh-CN" sz="2800" dirty="0"/>
              <a:t>b.</a:t>
            </a:r>
            <a:r>
              <a:rPr lang="zh-CN" altLang="en-US" sz="2800" dirty="0"/>
              <a:t>设置</a:t>
            </a:r>
            <a:r>
              <a:rPr lang="en-US" altLang="zh-CN" sz="2800" b="1" i="1" dirty="0"/>
              <a:t>CPU</a:t>
            </a:r>
            <a:r>
              <a:rPr lang="zh-CN" altLang="en-US" sz="2800" dirty="0"/>
              <a:t>的模式为</a:t>
            </a:r>
            <a:r>
              <a:rPr lang="en-US" altLang="zh-CN" sz="2800" b="1" i="1" dirty="0"/>
              <a:t>SVC</a:t>
            </a:r>
            <a:r>
              <a:rPr lang="zh-CN" altLang="en-US" sz="2800" dirty="0"/>
              <a:t>模式</a:t>
            </a:r>
            <a:r>
              <a:rPr lang="en-US" altLang="zh-CN" sz="2800" dirty="0"/>
              <a:t>;</a:t>
            </a:r>
          </a:p>
          <a:p>
            <a:pPr marL="609600" indent="-609600">
              <a:lnSpc>
                <a:spcPct val="90000"/>
              </a:lnSpc>
              <a:buFontTx/>
              <a:buNone/>
            </a:pPr>
            <a:r>
              <a:rPr lang="en-US" altLang="zh-CN" sz="2800" dirty="0"/>
              <a:t>c.</a:t>
            </a:r>
            <a:r>
              <a:rPr lang="zh-CN" altLang="en-US" sz="2800" dirty="0"/>
              <a:t>搬移代码；</a:t>
            </a:r>
          </a:p>
          <a:p>
            <a:pPr marL="609600" indent="-609600">
              <a:lnSpc>
                <a:spcPct val="90000"/>
              </a:lnSpc>
              <a:buFontTx/>
              <a:buNone/>
            </a:pPr>
            <a:r>
              <a:rPr lang="en-US" altLang="zh-CN" sz="2800" dirty="0"/>
              <a:t>d.</a:t>
            </a:r>
            <a:r>
              <a:rPr lang="zh-CN" altLang="en-US" sz="2800" dirty="0"/>
              <a:t>分配栈空间；</a:t>
            </a:r>
          </a:p>
          <a:p>
            <a:pPr marL="609600" indent="-609600">
              <a:lnSpc>
                <a:spcPct val="90000"/>
              </a:lnSpc>
              <a:buFontTx/>
              <a:buNone/>
            </a:pPr>
            <a:r>
              <a:rPr lang="en-US" altLang="zh-CN" sz="2800" dirty="0"/>
              <a:t>e.</a:t>
            </a:r>
            <a:r>
              <a:rPr lang="zh-CN" altLang="en-US" sz="2800" dirty="0"/>
              <a:t>配置内存区控制寄存器；</a:t>
            </a:r>
          </a:p>
          <a:p>
            <a:pPr marL="609600" indent="-609600">
              <a:lnSpc>
                <a:spcPct val="90000"/>
              </a:lnSpc>
              <a:buFontTx/>
              <a:buNone/>
            </a:pPr>
            <a:r>
              <a:rPr lang="en-US" altLang="zh-CN" sz="2800" dirty="0"/>
              <a:t>f.</a:t>
            </a:r>
            <a:r>
              <a:rPr lang="zh-CN" altLang="en-US" sz="2800" dirty="0"/>
              <a:t>进入</a:t>
            </a:r>
            <a:r>
              <a:rPr lang="en-US" altLang="zh-CN" sz="2800" dirty="0"/>
              <a:t>c</a:t>
            </a:r>
            <a:r>
              <a:rPr lang="zh-CN" altLang="en-US" sz="2800" dirty="0"/>
              <a:t>代码；</a:t>
            </a:r>
          </a:p>
          <a:p>
            <a:endParaRPr lang="zh-CN" altLang="en-US" dirty="0"/>
          </a:p>
        </p:txBody>
      </p:sp>
    </p:spTree>
    <p:extLst>
      <p:ext uri="{BB962C8B-B14F-4D97-AF65-F5344CB8AC3E}">
        <p14:creationId xmlns:p14="http://schemas.microsoft.com/office/powerpoint/2010/main" val="18830250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软件结构</a:t>
            </a:r>
          </a:p>
          <a:p>
            <a:endParaRPr lang="zh-CN" altLang="en-US" dirty="0"/>
          </a:p>
        </p:txBody>
      </p:sp>
      <p:sp>
        <p:nvSpPr>
          <p:cNvPr id="3" name="内容占位符 2"/>
          <p:cNvSpPr>
            <a:spLocks noGrp="1"/>
          </p:cNvSpPr>
          <p:nvPr>
            <p:ph sz="quarter" idx="14"/>
          </p:nvPr>
        </p:nvSpPr>
        <p:spPr/>
        <p:txBody>
          <a:bodyPr/>
          <a:lstStyle/>
          <a:p>
            <a:r>
              <a:rPr lang="en-US" altLang="zh-CN" sz="3200" dirty="0"/>
              <a:t>Stage2</a:t>
            </a:r>
            <a:r>
              <a:rPr lang="zh-CN" altLang="en-US" sz="3200" dirty="0"/>
              <a:t>以</a:t>
            </a:r>
            <a:r>
              <a:rPr lang="en-US" altLang="zh-CN" sz="3200" dirty="0"/>
              <a:t>C</a:t>
            </a:r>
            <a:r>
              <a:rPr lang="zh-CN" altLang="en-US" sz="3200" dirty="0"/>
              <a:t>语言为主，主要作用：</a:t>
            </a:r>
          </a:p>
          <a:p>
            <a:pPr>
              <a:buFontTx/>
              <a:buNone/>
            </a:pPr>
            <a:r>
              <a:rPr lang="en-US" altLang="zh-CN" sz="3200" dirty="0"/>
              <a:t>a.</a:t>
            </a:r>
            <a:r>
              <a:rPr lang="zh-CN" altLang="en-US" sz="3200" dirty="0"/>
              <a:t>初始化一系列指定的函数（配置</a:t>
            </a:r>
            <a:r>
              <a:rPr lang="en-US" altLang="zh-CN" sz="3200" dirty="0"/>
              <a:t>flash</a:t>
            </a:r>
            <a:r>
              <a:rPr lang="zh-CN" altLang="en-US" sz="3200" dirty="0"/>
              <a:t>区，配置环境变量等）；</a:t>
            </a:r>
          </a:p>
          <a:p>
            <a:pPr>
              <a:buFontTx/>
              <a:buNone/>
            </a:pPr>
            <a:r>
              <a:rPr lang="en-US" altLang="zh-CN" sz="3200" dirty="0"/>
              <a:t>b.</a:t>
            </a:r>
            <a:r>
              <a:rPr lang="zh-CN" altLang="en-US" sz="3200" dirty="0"/>
              <a:t>初始化网络设备；</a:t>
            </a:r>
          </a:p>
          <a:p>
            <a:pPr>
              <a:buFontTx/>
              <a:buNone/>
            </a:pPr>
            <a:r>
              <a:rPr lang="en-US" altLang="zh-CN" sz="3200" dirty="0"/>
              <a:t>c.</a:t>
            </a:r>
            <a:r>
              <a:rPr lang="zh-CN" altLang="en-US" sz="3200" dirty="0"/>
              <a:t>进入主</a:t>
            </a:r>
            <a:r>
              <a:rPr lang="en-US" altLang="zh-CN" sz="3200" b="1" i="1" dirty="0"/>
              <a:t>UBOOT</a:t>
            </a:r>
            <a:r>
              <a:rPr lang="zh-CN" altLang="en-US" sz="3200" dirty="0"/>
              <a:t>命令行；</a:t>
            </a:r>
          </a:p>
          <a:p>
            <a:pPr>
              <a:buFontTx/>
              <a:buNone/>
            </a:pPr>
            <a:r>
              <a:rPr lang="en-US" altLang="zh-CN" sz="3200" dirty="0"/>
              <a:t>d.</a:t>
            </a:r>
            <a:r>
              <a:rPr lang="zh-CN" altLang="en-US" sz="3200" dirty="0"/>
              <a:t>代码搬移，把文件系统</a:t>
            </a:r>
            <a:r>
              <a:rPr lang="en-US" altLang="zh-CN" sz="3200" dirty="0"/>
              <a:t>bin file</a:t>
            </a:r>
            <a:r>
              <a:rPr lang="zh-CN" altLang="en-US" sz="3200" dirty="0"/>
              <a:t>搬移到内存；</a:t>
            </a:r>
          </a:p>
          <a:p>
            <a:pPr>
              <a:buFontTx/>
              <a:buNone/>
            </a:pPr>
            <a:r>
              <a:rPr lang="en-US" altLang="zh-CN" sz="3200" dirty="0"/>
              <a:t>e.</a:t>
            </a:r>
            <a:r>
              <a:rPr lang="zh-CN" altLang="en-US" sz="3200" dirty="0"/>
              <a:t>启动</a:t>
            </a:r>
            <a:r>
              <a:rPr lang="en-US" altLang="zh-CN" sz="3200" dirty="0" err="1"/>
              <a:t>linux</a:t>
            </a:r>
            <a:r>
              <a:rPr lang="zh-CN" altLang="en-US" sz="3200" dirty="0"/>
              <a:t>内核。</a:t>
            </a:r>
          </a:p>
          <a:p>
            <a:endParaRPr lang="zh-CN" altLang="en-US" dirty="0"/>
          </a:p>
        </p:txBody>
      </p:sp>
    </p:spTree>
    <p:extLst>
      <p:ext uri="{BB962C8B-B14F-4D97-AF65-F5344CB8AC3E}">
        <p14:creationId xmlns:p14="http://schemas.microsoft.com/office/powerpoint/2010/main" val="3949862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软件结构</a:t>
            </a:r>
          </a:p>
          <a:p>
            <a:endParaRPr lang="zh-CN" altLang="en-US" dirty="0"/>
          </a:p>
        </p:txBody>
      </p:sp>
      <p:sp>
        <p:nvSpPr>
          <p:cNvPr id="3" name="内容占位符 2"/>
          <p:cNvSpPr>
            <a:spLocks noGrp="1"/>
          </p:cNvSpPr>
          <p:nvPr>
            <p:ph sz="quarter" idx="14"/>
          </p:nvPr>
        </p:nvSpPr>
        <p:spPr/>
        <p:txBody>
          <a:bodyPr/>
          <a:lstStyle/>
          <a:p>
            <a:pPr>
              <a:buFontTx/>
              <a:buNone/>
              <a:defRPr/>
            </a:pPr>
            <a:r>
              <a:rPr lang="zh-CN" altLang="en-US" sz="2400" dirty="0"/>
              <a:t>二</a:t>
            </a:r>
            <a:r>
              <a:rPr lang="en-US" altLang="zh-CN" sz="2400" dirty="0"/>
              <a:t>.Linux(3.14)</a:t>
            </a:r>
          </a:p>
          <a:p>
            <a:pPr>
              <a:buFontTx/>
              <a:buNone/>
              <a:defRPr/>
            </a:pPr>
            <a:r>
              <a:rPr lang="en-US" altLang="zh-CN" sz="2400" dirty="0"/>
              <a:t>Linux</a:t>
            </a:r>
            <a:r>
              <a:rPr lang="zh-CN" altLang="en-US" sz="2400" dirty="0"/>
              <a:t>移植</a:t>
            </a:r>
          </a:p>
          <a:p>
            <a:pPr indent="342900">
              <a:buFontTx/>
              <a:buNone/>
              <a:defRPr/>
            </a:pPr>
            <a:r>
              <a:rPr lang="zh-CN" altLang="en-US" sz="2400" dirty="0"/>
              <a:t>添加对</a:t>
            </a:r>
            <a:r>
              <a:rPr lang="en-US" altLang="zh-CN" sz="2400" dirty="0" err="1"/>
              <a:t>bmc</a:t>
            </a:r>
            <a:r>
              <a:rPr lang="en-US" altLang="zh-CN" sz="2400" dirty="0"/>
              <a:t> chip</a:t>
            </a:r>
            <a:r>
              <a:rPr lang="zh-CN" altLang="en-US" sz="2400" dirty="0"/>
              <a:t>的支持；</a:t>
            </a:r>
          </a:p>
          <a:p>
            <a:pPr indent="342900">
              <a:buFontTx/>
              <a:buNone/>
              <a:defRPr/>
            </a:pPr>
            <a:r>
              <a:rPr lang="zh-CN" altLang="en-US" sz="2400" dirty="0"/>
              <a:t>修改机器码，</a:t>
            </a:r>
            <a:r>
              <a:rPr lang="en-US" altLang="zh-CN" sz="2400" dirty="0"/>
              <a:t>u-boot</a:t>
            </a:r>
            <a:r>
              <a:rPr lang="zh-CN" altLang="en-US" sz="2400" dirty="0"/>
              <a:t>的机器码和</a:t>
            </a:r>
            <a:r>
              <a:rPr lang="en-US" altLang="zh-CN" sz="2400" dirty="0" err="1"/>
              <a:t>linux</a:t>
            </a:r>
            <a:r>
              <a:rPr lang="zh-CN" altLang="en-US" sz="2400" dirty="0"/>
              <a:t>的必须一致，才能引导 ，</a:t>
            </a:r>
          </a:p>
          <a:p>
            <a:pPr indent="342900">
              <a:buFontTx/>
              <a:buNone/>
              <a:defRPr/>
            </a:pPr>
            <a:r>
              <a:rPr lang="en-US" altLang="zh-CN" sz="2400" dirty="0" err="1"/>
              <a:t>uboot</a:t>
            </a:r>
            <a:r>
              <a:rPr lang="zh-CN" altLang="en-US" sz="2400" dirty="0"/>
              <a:t>中</a:t>
            </a:r>
            <a:r>
              <a:rPr lang="en-US" altLang="zh-CN" sz="2400" dirty="0"/>
              <a:t>board/ast2500evb/ast2500evb.c;</a:t>
            </a:r>
          </a:p>
          <a:p>
            <a:pPr indent="342900">
              <a:buFontTx/>
              <a:buNone/>
              <a:defRPr/>
            </a:pPr>
            <a:r>
              <a:rPr lang="en-US" altLang="zh-CN" sz="2400" dirty="0" err="1"/>
              <a:t>linux</a:t>
            </a:r>
            <a:r>
              <a:rPr lang="zh-CN" altLang="en-US" sz="2400" dirty="0"/>
              <a:t>中</a:t>
            </a:r>
            <a:r>
              <a:rPr lang="en-US" altLang="zh-CN" sz="2400" dirty="0"/>
              <a:t>arch/arm/tools/</a:t>
            </a:r>
            <a:r>
              <a:rPr lang="en-US" altLang="zh-CN" sz="2400" dirty="0" err="1"/>
              <a:t>mach-types,arm</a:t>
            </a:r>
            <a:r>
              <a:rPr lang="en-US" altLang="zh-CN" sz="2400" dirty="0"/>
              <a:t>/</a:t>
            </a:r>
            <a:r>
              <a:rPr lang="en-US" altLang="zh-CN" sz="2400" dirty="0" err="1"/>
              <a:t>mach-astevb</a:t>
            </a:r>
            <a:r>
              <a:rPr lang="en-US" altLang="zh-CN" sz="2400" dirty="0"/>
              <a:t>/</a:t>
            </a:r>
            <a:r>
              <a:rPr lang="en-US" altLang="zh-CN" sz="2400" dirty="0" err="1"/>
              <a:t>setup.c</a:t>
            </a:r>
            <a:r>
              <a:rPr lang="zh-CN" altLang="en-US" sz="2400" dirty="0"/>
              <a:t>。</a:t>
            </a:r>
          </a:p>
          <a:p>
            <a:pPr indent="342900">
              <a:buFontTx/>
              <a:buNone/>
              <a:defRPr/>
            </a:pPr>
            <a:r>
              <a:rPr lang="zh-CN" altLang="en-US" sz="2400" dirty="0"/>
              <a:t>配置内核，添加需要的外设驱动；</a:t>
            </a:r>
          </a:p>
          <a:p>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101" y="4132322"/>
            <a:ext cx="7161213" cy="1313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101" y="5706174"/>
            <a:ext cx="7780337"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7030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是什么</a:t>
            </a:r>
            <a:endParaRPr lang="en-US" altLang="zh-CN" dirty="0"/>
          </a:p>
          <a:p>
            <a:endParaRPr lang="zh-CN" altLang="en-US" dirty="0"/>
          </a:p>
        </p:txBody>
      </p:sp>
      <p:sp>
        <p:nvSpPr>
          <p:cNvPr id="3" name="内容占位符 2"/>
          <p:cNvSpPr>
            <a:spLocks noGrp="1"/>
          </p:cNvSpPr>
          <p:nvPr>
            <p:ph sz="quarter" idx="14"/>
          </p:nvPr>
        </p:nvSpPr>
        <p:spPr/>
        <p:txBody>
          <a:bodyPr/>
          <a:lstStyle/>
          <a:p>
            <a:pPr indent="0">
              <a:buFontTx/>
              <a:buNone/>
              <a:defRPr/>
            </a:pPr>
            <a:r>
              <a:rPr lang="en-US" altLang="zh-CN" sz="3200" dirty="0">
                <a:solidFill>
                  <a:schemeClr val="accent1">
                    <a:lumMod val="50000"/>
                  </a:schemeClr>
                </a:solidFill>
                <a:latin typeface="Calibri" pitchFamily="34" charset="0"/>
              </a:rPr>
              <a:t>IPMI</a:t>
            </a:r>
            <a:r>
              <a:rPr lang="zh-CN" altLang="en-US" sz="3200" dirty="0">
                <a:solidFill>
                  <a:schemeClr val="accent1">
                    <a:lumMod val="50000"/>
                  </a:schemeClr>
                </a:solidFill>
                <a:latin typeface="Calibri" pitchFamily="34" charset="0"/>
              </a:rPr>
              <a:t>诞生的背景</a:t>
            </a:r>
            <a:r>
              <a:rPr lang="en-US" altLang="zh-CN" sz="3200" dirty="0">
                <a:solidFill>
                  <a:schemeClr val="accent1">
                    <a:lumMod val="50000"/>
                  </a:schemeClr>
                </a:solidFill>
                <a:latin typeface="Calibri" pitchFamily="34" charset="0"/>
              </a:rPr>
              <a:t>IPMI</a:t>
            </a:r>
            <a:r>
              <a:rPr lang="zh-CN" altLang="en-US" sz="3200" dirty="0">
                <a:solidFill>
                  <a:schemeClr val="accent1">
                    <a:lumMod val="50000"/>
                  </a:schemeClr>
                </a:solidFill>
                <a:latin typeface="Calibri" pitchFamily="34" charset="0"/>
              </a:rPr>
              <a:t>诞生的背景</a:t>
            </a:r>
            <a:endParaRPr lang="en-US" altLang="zh-CN" sz="3200" dirty="0">
              <a:solidFill>
                <a:schemeClr val="accent1">
                  <a:lumMod val="50000"/>
                </a:schemeClr>
              </a:solidFill>
              <a:latin typeface="Calibri" pitchFamily="34" charset="0"/>
            </a:endParaRPr>
          </a:p>
          <a:p>
            <a:pPr marL="274320" indent="274320">
              <a:buClr>
                <a:schemeClr val="accent3"/>
              </a:buClr>
              <a:buFont typeface="Wingdings 2"/>
              <a:buChar char=""/>
              <a:defRPr/>
            </a:pPr>
            <a:r>
              <a:rPr lang="zh-CN" altLang="zh-CN" sz="2400" dirty="0">
                <a:latin typeface="Times New Roman" pitchFamily="18" charset="0"/>
              </a:rPr>
              <a:t>在 </a:t>
            </a:r>
            <a:r>
              <a:rPr lang="en-US" altLang="zh-CN" sz="2400" dirty="0">
                <a:latin typeface="Times New Roman" pitchFamily="18" charset="0"/>
              </a:rPr>
              <a:t>IPMI </a:t>
            </a:r>
            <a:r>
              <a:rPr lang="zh-CN" altLang="zh-CN" sz="2400" dirty="0">
                <a:latin typeface="Times New Roman" pitchFamily="18" charset="0"/>
              </a:rPr>
              <a:t>推出之前，每个计算机厂商都自行开发了监控其平台中各组件性能的方案，这些方案倾向于将一个企业或电信公司与某一具体厂商紧密结合，通常管理效率低下。随着数据中心计算设备和电信网络的激增，这种长期形成的缺点已经变得日益严重。</a:t>
            </a:r>
          </a:p>
          <a:p>
            <a:pPr marL="274320" indent="274320">
              <a:buClr>
                <a:schemeClr val="accent3"/>
              </a:buClr>
              <a:buFont typeface="Wingdings 2"/>
              <a:buChar char=""/>
              <a:defRPr/>
            </a:pPr>
            <a:r>
              <a:rPr lang="en-US" altLang="zh-CN" sz="2400" dirty="0">
                <a:latin typeface="Times New Roman" pitchFamily="18" charset="0"/>
              </a:rPr>
              <a:t>    </a:t>
            </a:r>
            <a:r>
              <a:rPr lang="zh-CN" altLang="zh-CN" sz="2400" dirty="0">
                <a:latin typeface="Times New Roman" pitchFamily="18" charset="0"/>
              </a:rPr>
              <a:t>英特尔并不受硬件厂商的欢迎，所以如果能够开发和推广一种合理化方案，对英特尔来说是很有意义的，最初的支持者有惠普、戴尔和 </a:t>
            </a:r>
            <a:r>
              <a:rPr lang="en-US" altLang="zh-CN" sz="2400" dirty="0">
                <a:latin typeface="Times New Roman" pitchFamily="18" charset="0"/>
              </a:rPr>
              <a:t>NEC</a:t>
            </a:r>
            <a:r>
              <a:rPr lang="zh-CN" altLang="zh-CN" sz="2400" dirty="0">
                <a:latin typeface="Times New Roman" pitchFamily="18" charset="0"/>
              </a:rPr>
              <a:t>，倡导者们计划开发出一种标准方式，也就是 </a:t>
            </a:r>
            <a:r>
              <a:rPr lang="en-US" altLang="zh-CN" sz="2400" dirty="0">
                <a:latin typeface="Times New Roman" pitchFamily="18" charset="0"/>
              </a:rPr>
              <a:t>IPMI</a:t>
            </a:r>
            <a:r>
              <a:rPr lang="zh-CN" altLang="zh-CN" sz="2400" dirty="0">
                <a:latin typeface="Times New Roman" pitchFamily="18" charset="0"/>
              </a:rPr>
              <a:t>，可以通过不同的平台获取信息</a:t>
            </a:r>
            <a:endParaRPr lang="zh-CN" altLang="en-US" dirty="0"/>
          </a:p>
        </p:txBody>
      </p:sp>
    </p:spTree>
    <p:extLst>
      <p:ext uri="{BB962C8B-B14F-4D97-AF65-F5344CB8AC3E}">
        <p14:creationId xmlns:p14="http://schemas.microsoft.com/office/powerpoint/2010/main" val="4114531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软件结构</a:t>
            </a:r>
          </a:p>
          <a:p>
            <a:endParaRPr lang="zh-CN" altLang="en-US" dirty="0"/>
          </a:p>
        </p:txBody>
      </p:sp>
      <p:sp>
        <p:nvSpPr>
          <p:cNvPr id="3" name="内容占位符 2"/>
          <p:cNvSpPr>
            <a:spLocks noGrp="1"/>
          </p:cNvSpPr>
          <p:nvPr>
            <p:ph sz="quarter" idx="14"/>
          </p:nvPr>
        </p:nvSpPr>
        <p:spPr/>
        <p:txBody>
          <a:bodyPr/>
          <a:lstStyle/>
          <a:p>
            <a:pPr>
              <a:lnSpc>
                <a:spcPct val="90000"/>
              </a:lnSpc>
              <a:buFontTx/>
              <a:buNone/>
              <a:defRPr/>
            </a:pPr>
            <a:r>
              <a:rPr lang="zh-CN" altLang="en-US" sz="2400" dirty="0"/>
              <a:t>三</a:t>
            </a:r>
            <a:r>
              <a:rPr lang="en-US" altLang="zh-CN" sz="2400" dirty="0"/>
              <a:t>.</a:t>
            </a:r>
            <a:r>
              <a:rPr lang="zh-CN" altLang="en-US" sz="2400" dirty="0"/>
              <a:t>根文件系统</a:t>
            </a:r>
          </a:p>
          <a:p>
            <a:pPr indent="342900">
              <a:lnSpc>
                <a:spcPct val="90000"/>
              </a:lnSpc>
              <a:buFontTx/>
              <a:buNone/>
              <a:defRPr/>
            </a:pPr>
            <a:r>
              <a:rPr lang="zh-CN" altLang="en-US" sz="2400" dirty="0"/>
              <a:t>根文件系统是</a:t>
            </a:r>
            <a:r>
              <a:rPr lang="en-US" altLang="zh-CN" sz="2400" dirty="0"/>
              <a:t>Linux</a:t>
            </a:r>
            <a:r>
              <a:rPr lang="zh-CN" altLang="en-US" sz="2400" dirty="0"/>
              <a:t>启动时使用的第一个文件系统。没有根文件系统，</a:t>
            </a:r>
            <a:r>
              <a:rPr lang="en-US" altLang="zh-CN" sz="2400" dirty="0"/>
              <a:t>Linux</a:t>
            </a:r>
            <a:r>
              <a:rPr lang="zh-CN" altLang="en-US" sz="2400" dirty="0"/>
              <a:t>将无法正常启动。</a:t>
            </a:r>
          </a:p>
          <a:p>
            <a:pPr indent="342900">
              <a:lnSpc>
                <a:spcPct val="90000"/>
              </a:lnSpc>
              <a:buFontTx/>
              <a:buNone/>
              <a:defRPr/>
            </a:pPr>
            <a:r>
              <a:rPr lang="zh-CN" altLang="en-US" sz="2400" dirty="0"/>
              <a:t>根文件系统有一系列目录组成，目录中包含了应用程序，</a:t>
            </a:r>
            <a:r>
              <a:rPr lang="en-US" altLang="zh-CN" sz="2400" dirty="0"/>
              <a:t>C</a:t>
            </a:r>
            <a:r>
              <a:rPr lang="zh-CN" altLang="en-US" sz="2400" dirty="0"/>
              <a:t>库，以及相关的配置文件。</a:t>
            </a:r>
          </a:p>
          <a:p>
            <a:pPr indent="342900">
              <a:lnSpc>
                <a:spcPct val="90000"/>
              </a:lnSpc>
              <a:buFontTx/>
              <a:buNone/>
              <a:defRPr/>
            </a:pPr>
            <a:r>
              <a:rPr lang="zh-CN" altLang="en-US" sz="2400" dirty="0"/>
              <a:t>我们使用</a:t>
            </a:r>
            <a:r>
              <a:rPr lang="en-US" altLang="zh-CN" sz="2400" dirty="0" err="1"/>
              <a:t>busybox</a:t>
            </a:r>
            <a:r>
              <a:rPr lang="zh-CN" altLang="en-US" sz="2400" dirty="0"/>
              <a:t>工具，常用</a:t>
            </a:r>
            <a:r>
              <a:rPr lang="en-US" altLang="zh-CN" sz="2400" dirty="0"/>
              <a:t>Linux</a:t>
            </a:r>
            <a:r>
              <a:rPr lang="zh-CN" altLang="en-US" sz="2400" dirty="0"/>
              <a:t>命令实现的功能它都能提供 ，这样为目标系统所构建的根文件系统中添加应用程序就易如反掌了 。可以根据系统的需要配置</a:t>
            </a:r>
            <a:r>
              <a:rPr lang="en-US" altLang="zh-CN" sz="2400" dirty="0" err="1"/>
              <a:t>busybox</a:t>
            </a:r>
            <a:r>
              <a:rPr lang="zh-CN" altLang="en-US" sz="2400" dirty="0"/>
              <a:t>，使其生成需要的</a:t>
            </a:r>
            <a:r>
              <a:rPr lang="en-US" altLang="zh-CN" sz="2400" dirty="0" err="1"/>
              <a:t>linux</a:t>
            </a:r>
            <a:r>
              <a:rPr lang="zh-CN" altLang="en-US" sz="2400" dirty="0"/>
              <a:t>工具就好了，这样可以减小对</a:t>
            </a:r>
            <a:r>
              <a:rPr lang="en-US" altLang="zh-CN" sz="2400" dirty="0"/>
              <a:t>rom</a:t>
            </a:r>
            <a:r>
              <a:rPr lang="zh-CN" altLang="en-US" sz="2400" dirty="0"/>
              <a:t>的占用。</a:t>
            </a:r>
          </a:p>
          <a:p>
            <a:endParaRPr lang="zh-CN" altLang="en-US" dirty="0"/>
          </a:p>
        </p:txBody>
      </p:sp>
    </p:spTree>
    <p:extLst>
      <p:ext uri="{BB962C8B-B14F-4D97-AF65-F5344CB8AC3E}">
        <p14:creationId xmlns:p14="http://schemas.microsoft.com/office/powerpoint/2010/main" val="3686618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软件结构</a:t>
            </a:r>
          </a:p>
          <a:p>
            <a:endParaRPr lang="zh-CN" altLang="en-US" dirty="0"/>
          </a:p>
        </p:txBody>
      </p:sp>
      <p:sp>
        <p:nvSpPr>
          <p:cNvPr id="3" name="内容占位符 2"/>
          <p:cNvSpPr>
            <a:spLocks noGrp="1"/>
          </p:cNvSpPr>
          <p:nvPr>
            <p:ph sz="quarter" idx="14"/>
          </p:nvPr>
        </p:nvSpPr>
        <p:spPr/>
        <p:txBody>
          <a:bodyPr/>
          <a:lstStyle/>
          <a:p>
            <a:pPr>
              <a:lnSpc>
                <a:spcPct val="90000"/>
              </a:lnSpc>
            </a:pPr>
            <a:r>
              <a:rPr lang="en-US" altLang="zh-CN" sz="2400" dirty="0"/>
              <a:t>BMC</a:t>
            </a:r>
            <a:r>
              <a:rPr lang="zh-CN" altLang="en-US" sz="2400" dirty="0"/>
              <a:t>中根文件系统主要包括以下文件夹：</a:t>
            </a:r>
          </a:p>
          <a:p>
            <a:pPr>
              <a:lnSpc>
                <a:spcPct val="90000"/>
              </a:lnSpc>
              <a:buFontTx/>
              <a:buNone/>
            </a:pPr>
            <a:r>
              <a:rPr lang="en-US" altLang="zh-CN" sz="2400" dirty="0"/>
              <a:t>bin</a:t>
            </a:r>
            <a:r>
              <a:rPr lang="zh-CN" altLang="en-US" sz="2400" dirty="0"/>
              <a:t>，</a:t>
            </a:r>
            <a:r>
              <a:rPr lang="en-US" altLang="zh-CN" sz="2400" dirty="0" err="1"/>
              <a:t>conf</a:t>
            </a:r>
            <a:r>
              <a:rPr lang="zh-CN" altLang="en-US" sz="2400" dirty="0"/>
              <a:t>，</a:t>
            </a:r>
            <a:r>
              <a:rPr lang="en-US" altLang="zh-CN" sz="2400" dirty="0" err="1"/>
              <a:t>dev</a:t>
            </a:r>
            <a:r>
              <a:rPr lang="zh-CN" altLang="en-US" sz="2400" dirty="0"/>
              <a:t>，</a:t>
            </a:r>
            <a:r>
              <a:rPr lang="en-US" altLang="zh-CN" sz="2400" dirty="0" err="1"/>
              <a:t>etc</a:t>
            </a:r>
            <a:r>
              <a:rPr lang="zh-CN" altLang="en-US" sz="2400" dirty="0"/>
              <a:t>，</a:t>
            </a:r>
            <a:r>
              <a:rPr lang="en-US" altLang="zh-CN" sz="2400" dirty="0"/>
              <a:t>lib</a:t>
            </a:r>
            <a:r>
              <a:rPr lang="zh-CN" altLang="en-US" sz="2400" dirty="0"/>
              <a:t>，</a:t>
            </a:r>
            <a:r>
              <a:rPr lang="en-US" altLang="zh-CN" sz="2400" dirty="0" err="1"/>
              <a:t>sbin</a:t>
            </a:r>
            <a:r>
              <a:rPr lang="zh-CN" altLang="en-US" sz="2400" dirty="0"/>
              <a:t>，</a:t>
            </a:r>
            <a:r>
              <a:rPr lang="en-US" altLang="zh-CN" sz="2400" dirty="0" err="1"/>
              <a:t>usr</a:t>
            </a:r>
            <a:r>
              <a:rPr lang="zh-CN" altLang="en-US" sz="2400" dirty="0"/>
              <a:t>，</a:t>
            </a:r>
            <a:r>
              <a:rPr lang="en-US" altLang="zh-CN" sz="2400" dirty="0"/>
              <a:t>var.</a:t>
            </a:r>
          </a:p>
          <a:p>
            <a:pPr>
              <a:lnSpc>
                <a:spcPct val="90000"/>
              </a:lnSpc>
              <a:buFontTx/>
              <a:buNone/>
            </a:pPr>
            <a:r>
              <a:rPr lang="en-US" altLang="zh-CN" sz="2400" dirty="0"/>
              <a:t>/bin </a:t>
            </a:r>
            <a:r>
              <a:rPr lang="zh-CN" altLang="en-US" sz="2400" dirty="0"/>
              <a:t>二进制可执行文件；</a:t>
            </a:r>
          </a:p>
          <a:p>
            <a:pPr>
              <a:lnSpc>
                <a:spcPct val="90000"/>
              </a:lnSpc>
              <a:buFontTx/>
              <a:buNone/>
            </a:pPr>
            <a:r>
              <a:rPr lang="en-US" altLang="zh-CN" sz="2400" dirty="0"/>
              <a:t>/</a:t>
            </a:r>
            <a:r>
              <a:rPr lang="en-US" altLang="zh-CN" sz="2400" dirty="0" err="1"/>
              <a:t>dev</a:t>
            </a:r>
            <a:r>
              <a:rPr lang="en-US" altLang="zh-CN" sz="2400" dirty="0"/>
              <a:t> </a:t>
            </a:r>
            <a:r>
              <a:rPr lang="zh-CN" altLang="en-US" sz="2400" dirty="0"/>
              <a:t>设备文件；</a:t>
            </a:r>
          </a:p>
          <a:p>
            <a:pPr>
              <a:lnSpc>
                <a:spcPct val="90000"/>
              </a:lnSpc>
              <a:buFontTx/>
              <a:buNone/>
            </a:pPr>
            <a:r>
              <a:rPr lang="en-US" altLang="zh-CN" sz="2400" dirty="0"/>
              <a:t>/</a:t>
            </a:r>
            <a:r>
              <a:rPr lang="en-US" altLang="zh-CN" sz="2400" dirty="0" err="1"/>
              <a:t>etc</a:t>
            </a:r>
            <a:r>
              <a:rPr lang="en-US" altLang="zh-CN" sz="2400" dirty="0"/>
              <a:t> </a:t>
            </a:r>
            <a:r>
              <a:rPr lang="zh-CN" altLang="en-US" sz="2400" dirty="0"/>
              <a:t>系统管理和配置文件；</a:t>
            </a:r>
          </a:p>
          <a:p>
            <a:pPr>
              <a:lnSpc>
                <a:spcPct val="90000"/>
              </a:lnSpc>
              <a:buFontTx/>
              <a:buNone/>
            </a:pPr>
            <a:r>
              <a:rPr lang="en-US" altLang="zh-CN" sz="2400" dirty="0"/>
              <a:t>/lib </a:t>
            </a:r>
            <a:r>
              <a:rPr lang="zh-CN" altLang="en-US" sz="2400" dirty="0"/>
              <a:t>动态链接共享库及</a:t>
            </a:r>
            <a:r>
              <a:rPr lang="en-US" altLang="zh-CN" sz="2400" dirty="0"/>
              <a:t>BMC</a:t>
            </a:r>
            <a:r>
              <a:rPr lang="zh-CN" altLang="en-US" sz="2400" dirty="0"/>
              <a:t>特定驱动；</a:t>
            </a:r>
          </a:p>
          <a:p>
            <a:pPr>
              <a:lnSpc>
                <a:spcPct val="90000"/>
              </a:lnSpc>
              <a:buFontTx/>
              <a:buNone/>
            </a:pPr>
            <a:r>
              <a:rPr lang="en-US" altLang="zh-CN" sz="2400" dirty="0"/>
              <a:t>/</a:t>
            </a:r>
            <a:r>
              <a:rPr lang="en-US" altLang="zh-CN" sz="2400" dirty="0" err="1"/>
              <a:t>sbin</a:t>
            </a:r>
            <a:r>
              <a:rPr lang="en-US" altLang="zh-CN" sz="2400" dirty="0"/>
              <a:t> </a:t>
            </a:r>
            <a:r>
              <a:rPr lang="zh-CN" altLang="en-US" sz="2400" dirty="0"/>
              <a:t>系统管理命令；</a:t>
            </a:r>
          </a:p>
          <a:p>
            <a:pPr>
              <a:lnSpc>
                <a:spcPct val="90000"/>
              </a:lnSpc>
              <a:buFontTx/>
              <a:buNone/>
            </a:pPr>
            <a:r>
              <a:rPr lang="en-US" altLang="zh-CN" sz="2400" dirty="0"/>
              <a:t>/</a:t>
            </a:r>
            <a:r>
              <a:rPr lang="en-US" altLang="zh-CN" sz="2400" dirty="0" err="1"/>
              <a:t>var</a:t>
            </a:r>
            <a:r>
              <a:rPr lang="en-US" altLang="zh-CN" sz="2400" dirty="0"/>
              <a:t> </a:t>
            </a:r>
            <a:r>
              <a:rPr lang="zh-CN" altLang="en-US" sz="2400" dirty="0"/>
              <a:t>服务的日志文件；</a:t>
            </a:r>
          </a:p>
          <a:p>
            <a:pPr>
              <a:lnSpc>
                <a:spcPct val="90000"/>
              </a:lnSpc>
              <a:buFontTx/>
              <a:buNone/>
            </a:pPr>
            <a:r>
              <a:rPr lang="en-US" altLang="zh-CN" sz="2400" dirty="0"/>
              <a:t>/</a:t>
            </a:r>
            <a:r>
              <a:rPr lang="en-US" altLang="zh-CN" sz="2400" dirty="0" err="1"/>
              <a:t>usr</a:t>
            </a:r>
            <a:r>
              <a:rPr lang="en-US" altLang="zh-CN" sz="2400" dirty="0"/>
              <a:t> </a:t>
            </a:r>
            <a:r>
              <a:rPr lang="zh-CN" altLang="en-US" sz="2400" dirty="0"/>
              <a:t>应用程序及</a:t>
            </a:r>
            <a:r>
              <a:rPr lang="en-US" altLang="zh-CN" sz="2400" dirty="0"/>
              <a:t>BMC</a:t>
            </a:r>
            <a:r>
              <a:rPr lang="zh-CN" altLang="en-US" sz="2400" dirty="0"/>
              <a:t>特定应用程序和动态连接库</a:t>
            </a:r>
            <a:endParaRPr lang="zh-CN" altLang="en-US" dirty="0"/>
          </a:p>
        </p:txBody>
      </p:sp>
    </p:spTree>
    <p:extLst>
      <p:ext uri="{BB962C8B-B14F-4D97-AF65-F5344CB8AC3E}">
        <p14:creationId xmlns:p14="http://schemas.microsoft.com/office/powerpoint/2010/main" val="3383744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软件结构</a:t>
            </a:r>
          </a:p>
          <a:p>
            <a:endParaRPr lang="zh-CN" altLang="en-US" dirty="0"/>
          </a:p>
        </p:txBody>
      </p:sp>
      <p:sp>
        <p:nvSpPr>
          <p:cNvPr id="3" name="内容占位符 2"/>
          <p:cNvSpPr>
            <a:spLocks noGrp="1"/>
          </p:cNvSpPr>
          <p:nvPr>
            <p:ph sz="quarter" idx="14"/>
          </p:nvPr>
        </p:nvSpPr>
        <p:spPr/>
        <p:txBody>
          <a:bodyPr/>
          <a:lstStyle/>
          <a:p>
            <a:pPr>
              <a:buFontTx/>
              <a:buNone/>
              <a:defRPr/>
            </a:pPr>
            <a:r>
              <a:rPr lang="en-US" altLang="zh-CN" dirty="0"/>
              <a:t>WWW FILE</a:t>
            </a:r>
          </a:p>
          <a:p>
            <a:pPr indent="342900">
              <a:buFontTx/>
              <a:buNone/>
              <a:defRPr/>
            </a:pPr>
            <a:r>
              <a:rPr lang="zh-CN" altLang="en-US" dirty="0"/>
              <a:t>为</a:t>
            </a:r>
            <a:r>
              <a:rPr lang="en-US" altLang="zh-CN" dirty="0"/>
              <a:t>BMC</a:t>
            </a:r>
            <a:r>
              <a:rPr lang="zh-CN" altLang="en-US" dirty="0"/>
              <a:t>制定了一套嵌入式</a:t>
            </a:r>
            <a:r>
              <a:rPr lang="en-US" altLang="zh-CN" dirty="0"/>
              <a:t>WEB</a:t>
            </a:r>
            <a:r>
              <a:rPr lang="zh-CN" altLang="en-US" dirty="0"/>
              <a:t>服务器系统，这是为远程访问</a:t>
            </a:r>
            <a:r>
              <a:rPr lang="en-US" altLang="zh-CN" dirty="0"/>
              <a:t>BMC</a:t>
            </a:r>
            <a:r>
              <a:rPr lang="zh-CN" altLang="en-US" dirty="0"/>
              <a:t>制作的网页文件系统。</a:t>
            </a:r>
          </a:p>
          <a:p>
            <a:endParaRPr lang="zh-CN" altLang="en-US" dirty="0"/>
          </a:p>
        </p:txBody>
      </p:sp>
    </p:spTree>
    <p:extLst>
      <p:ext uri="{BB962C8B-B14F-4D97-AF65-F5344CB8AC3E}">
        <p14:creationId xmlns:p14="http://schemas.microsoft.com/office/powerpoint/2010/main" val="39776392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IPMITOOL</a:t>
            </a:r>
            <a:r>
              <a:rPr lang="zh-CN" altLang="en-US" dirty="0"/>
              <a:t>软件</a:t>
            </a:r>
          </a:p>
        </p:txBody>
      </p:sp>
      <p:sp>
        <p:nvSpPr>
          <p:cNvPr id="3" name="内容占位符 2"/>
          <p:cNvSpPr>
            <a:spLocks noGrp="1"/>
          </p:cNvSpPr>
          <p:nvPr>
            <p:ph sz="quarter" idx="14"/>
          </p:nvPr>
        </p:nvSpPr>
        <p:spPr/>
        <p:txBody>
          <a:bodyPr/>
          <a:lstStyle/>
          <a:p>
            <a:pPr>
              <a:buNone/>
            </a:pPr>
            <a:r>
              <a:rPr lang="zh-CN" altLang="en-US" dirty="0"/>
              <a:t>一、</a:t>
            </a:r>
            <a:r>
              <a:rPr lang="en-US" altLang="zh-CN" dirty="0" err="1"/>
              <a:t>ipmitool</a:t>
            </a:r>
            <a:r>
              <a:rPr lang="zh-CN" altLang="en-US" dirty="0"/>
              <a:t>简介</a:t>
            </a:r>
            <a:endParaRPr lang="en-US" altLang="zh-CN" dirty="0"/>
          </a:p>
          <a:p>
            <a:pPr>
              <a:buNone/>
            </a:pPr>
            <a:r>
              <a:rPr lang="zh-CN" altLang="zh-CN" dirty="0"/>
              <a:t>二、使用</a:t>
            </a:r>
            <a:r>
              <a:rPr lang="en-US" altLang="zh-CN" dirty="0"/>
              <a:t>IPMI</a:t>
            </a:r>
            <a:r>
              <a:rPr lang="zh-CN" altLang="zh-CN" dirty="0"/>
              <a:t>的先决条件</a:t>
            </a:r>
            <a:endParaRPr lang="en-US" altLang="zh-CN" dirty="0"/>
          </a:p>
          <a:p>
            <a:pPr>
              <a:buNone/>
            </a:pPr>
            <a:r>
              <a:rPr lang="zh-CN" altLang="zh-CN" dirty="0"/>
              <a:t>三、实现对</a:t>
            </a:r>
            <a:r>
              <a:rPr lang="en-US" altLang="zh-CN" dirty="0"/>
              <a:t>Linux</a:t>
            </a:r>
            <a:r>
              <a:rPr lang="zh-CN" altLang="zh-CN" dirty="0"/>
              <a:t>服务器的</a:t>
            </a:r>
            <a:r>
              <a:rPr lang="en-US" altLang="zh-CN" dirty="0"/>
              <a:t>IPMI</a:t>
            </a:r>
            <a:r>
              <a:rPr lang="zh-CN" altLang="zh-CN" dirty="0"/>
              <a:t>管理</a:t>
            </a:r>
            <a:endParaRPr lang="zh-CN" altLang="en-US" dirty="0"/>
          </a:p>
          <a:p>
            <a:endParaRPr lang="zh-CN" altLang="en-US" dirty="0"/>
          </a:p>
        </p:txBody>
      </p:sp>
    </p:spTree>
    <p:extLst>
      <p:ext uri="{BB962C8B-B14F-4D97-AF65-F5344CB8AC3E}">
        <p14:creationId xmlns:p14="http://schemas.microsoft.com/office/powerpoint/2010/main" val="36232692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IPMITOOL</a:t>
            </a:r>
            <a:r>
              <a:rPr lang="zh-CN" altLang="en-US" dirty="0"/>
              <a:t>软件</a:t>
            </a:r>
          </a:p>
        </p:txBody>
      </p:sp>
      <p:sp>
        <p:nvSpPr>
          <p:cNvPr id="4" name="内容占位符 2"/>
          <p:cNvSpPr txBox="1">
            <a:spLocks/>
          </p:cNvSpPr>
          <p:nvPr/>
        </p:nvSpPr>
        <p:spPr>
          <a:xfrm>
            <a:off x="152400" y="1295400"/>
            <a:ext cx="8839200" cy="5562600"/>
          </a:xfrm>
          <a:prstGeom prst="rect">
            <a:avLst/>
          </a:prstGeom>
        </p:spPr>
        <p:txBody>
          <a:bodyPr/>
          <a:lstStyle>
            <a:lvl1pPr marL="457200" indent="-457200" algn="l" defTabSz="1219200" rtl="0" eaLnBrk="1" latinLnBrk="0" hangingPunct="1">
              <a:spcBef>
                <a:spcPts val="13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a:buFontTx/>
              <a:buNone/>
              <a:defRPr/>
            </a:pPr>
            <a:r>
              <a:rPr lang="en-US" altLang="zh-CN" sz="2400" dirty="0" err="1">
                <a:solidFill>
                  <a:schemeClr val="accent1">
                    <a:lumMod val="50000"/>
                  </a:schemeClr>
                </a:solidFill>
                <a:latin typeface="Calibri" pitchFamily="34" charset="0"/>
              </a:rPr>
              <a:t>ipmitool</a:t>
            </a:r>
            <a:r>
              <a:rPr lang="zh-CN" altLang="en-US" sz="2400" dirty="0">
                <a:solidFill>
                  <a:schemeClr val="accent1">
                    <a:lumMod val="50000"/>
                  </a:schemeClr>
                </a:solidFill>
                <a:latin typeface="Calibri" pitchFamily="34" charset="0"/>
              </a:rPr>
              <a:t>简介</a:t>
            </a:r>
            <a:endParaRPr lang="en-US" altLang="zh-CN" sz="2400" dirty="0">
              <a:solidFill>
                <a:schemeClr val="accent1">
                  <a:lumMod val="50000"/>
                </a:schemeClr>
              </a:solidFill>
              <a:latin typeface="Calibri" pitchFamily="34" charset="0"/>
            </a:endParaRPr>
          </a:p>
          <a:p>
            <a:pPr indent="342900">
              <a:buFontTx/>
              <a:buNone/>
              <a:defRPr/>
            </a:pPr>
            <a:r>
              <a:rPr lang="en-US" altLang="zh-CN" sz="2400" dirty="0"/>
              <a:t>    </a:t>
            </a:r>
            <a:r>
              <a:rPr lang="en-US" altLang="zh-CN" sz="2400" dirty="0" err="1"/>
              <a:t>ipmitool</a:t>
            </a:r>
            <a:r>
              <a:rPr lang="en-US" altLang="zh-CN" sz="2400" dirty="0"/>
              <a:t> </a:t>
            </a:r>
            <a:r>
              <a:rPr lang="zh-CN" altLang="zh-CN" sz="2400" dirty="0"/>
              <a:t>是一种可用在 </a:t>
            </a:r>
            <a:r>
              <a:rPr lang="en-US" altLang="zh-CN" sz="2400" dirty="0"/>
              <a:t>Linux /windows</a:t>
            </a:r>
            <a:r>
              <a:rPr lang="zh-CN" altLang="zh-CN" sz="2400" dirty="0"/>
              <a:t>系统下的命令行方式的 </a:t>
            </a:r>
            <a:r>
              <a:rPr lang="en-US" altLang="zh-CN" sz="2400" dirty="0"/>
              <a:t>IPMI </a:t>
            </a:r>
            <a:r>
              <a:rPr lang="zh-CN" altLang="zh-CN" sz="2400" dirty="0"/>
              <a:t>平台管理工具，它支持</a:t>
            </a:r>
            <a:r>
              <a:rPr lang="en-US" altLang="zh-CN" sz="2400" dirty="0"/>
              <a:t>IPMIv1.5 </a:t>
            </a:r>
            <a:r>
              <a:rPr lang="zh-CN" altLang="zh-CN" sz="2400" dirty="0"/>
              <a:t>或 </a:t>
            </a:r>
            <a:r>
              <a:rPr lang="en-US" altLang="zh-CN" sz="2400" dirty="0"/>
              <a:t>IPMIv2.0 </a:t>
            </a:r>
            <a:r>
              <a:rPr lang="zh-CN" altLang="zh-CN" sz="2400" dirty="0"/>
              <a:t>规范，通过它可以实现获取传感器的信息、显示系统日志内容、网络远程开关机等功能。</a:t>
            </a:r>
            <a:endParaRPr lang="en-US" altLang="zh-CN" sz="2400" dirty="0"/>
          </a:p>
          <a:p>
            <a:pPr indent="342900">
              <a:buFontTx/>
              <a:buNone/>
              <a:defRPr/>
            </a:pPr>
            <a:r>
              <a:rPr lang="en-US" altLang="zh-CN" sz="2400" dirty="0"/>
              <a:t>https://sourceforge.net/projects/ipmitool/files/ipmitool/</a:t>
            </a:r>
          </a:p>
          <a:p>
            <a:pPr indent="342900">
              <a:buFontTx/>
              <a:buNone/>
              <a:defRPr/>
            </a:pPr>
            <a:r>
              <a:rPr lang="en-US" altLang="zh-CN" sz="2400" dirty="0"/>
              <a:t>    </a:t>
            </a:r>
            <a:r>
              <a:rPr lang="zh-CN" altLang="en-US" sz="2400" dirty="0"/>
              <a:t>其他在</a:t>
            </a:r>
            <a:r>
              <a:rPr lang="en-US" altLang="zh-CN" sz="2400" dirty="0" err="1"/>
              <a:t>linux</a:t>
            </a:r>
            <a:r>
              <a:rPr lang="zh-CN" altLang="en-US" sz="2400" dirty="0"/>
              <a:t>下可用的</a:t>
            </a:r>
            <a:r>
              <a:rPr lang="en-US" altLang="zh-CN" sz="2400" dirty="0"/>
              <a:t>IPMI</a:t>
            </a:r>
            <a:r>
              <a:rPr lang="zh-CN" altLang="en-US" sz="2400" dirty="0"/>
              <a:t>开源软件还有</a:t>
            </a:r>
            <a:r>
              <a:rPr lang="en-US" altLang="zh-CN" sz="2400" dirty="0" err="1"/>
              <a:t>freeipmi</a:t>
            </a:r>
            <a:r>
              <a:rPr lang="zh-CN" altLang="en-US" sz="2400" dirty="0"/>
              <a:t>、</a:t>
            </a:r>
            <a:r>
              <a:rPr lang="en-US" altLang="zh-CN" sz="2400" dirty="0" err="1"/>
              <a:t>openipmi</a:t>
            </a:r>
            <a:r>
              <a:rPr lang="zh-CN" altLang="en-US" sz="2400" dirty="0"/>
              <a:t>等。</a:t>
            </a:r>
            <a:endParaRPr lang="en-US" altLang="zh-CN" sz="2400" dirty="0"/>
          </a:p>
          <a:p>
            <a:pPr indent="342900">
              <a:buFontTx/>
              <a:buNone/>
              <a:defRPr/>
            </a:pPr>
            <a:r>
              <a:rPr lang="en-US" altLang="zh-CN" sz="2400" dirty="0"/>
              <a:t>    </a:t>
            </a:r>
            <a:r>
              <a:rPr lang="en-US" altLang="zh-CN" sz="2400" dirty="0" err="1"/>
              <a:t>ipmitool</a:t>
            </a:r>
            <a:r>
              <a:rPr lang="en-US" altLang="zh-CN" sz="2400" dirty="0"/>
              <a:t> </a:t>
            </a:r>
            <a:r>
              <a:rPr lang="zh-CN" altLang="zh-CN" sz="2400" dirty="0"/>
              <a:t>有两种使用方式。</a:t>
            </a:r>
            <a:endParaRPr lang="en-US" altLang="zh-CN" sz="2400" dirty="0"/>
          </a:p>
          <a:p>
            <a:pPr>
              <a:buFontTx/>
              <a:buNone/>
              <a:defRPr/>
            </a:pPr>
            <a:endParaRPr lang="zh-CN" altLang="en-US" sz="2400" dirty="0"/>
          </a:p>
        </p:txBody>
      </p:sp>
      <p:graphicFrame>
        <p:nvGraphicFramePr>
          <p:cNvPr id="6" name="表格 5"/>
          <p:cNvGraphicFramePr>
            <a:graphicFrameLocks noGrp="1"/>
          </p:cNvGraphicFramePr>
          <p:nvPr>
            <p:extLst>
              <p:ext uri="{D42A27DB-BD31-4B8C-83A1-F6EECF244321}">
                <p14:modId xmlns:p14="http://schemas.microsoft.com/office/powerpoint/2010/main" val="2969648807"/>
              </p:ext>
            </p:extLst>
          </p:nvPr>
        </p:nvGraphicFramePr>
        <p:xfrm>
          <a:off x="723201" y="4798940"/>
          <a:ext cx="7848600" cy="1762522"/>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482426">
                <a:tc>
                  <a:txBody>
                    <a:bodyPr/>
                    <a:lstStyle/>
                    <a:p>
                      <a:r>
                        <a:rPr lang="zh-CN" altLang="en-US" sz="1800" dirty="0">
                          <a:solidFill>
                            <a:srgbClr val="FF0000"/>
                          </a:solidFill>
                        </a:rPr>
                        <a:t>方式</a:t>
                      </a:r>
                    </a:p>
                  </a:txBody>
                  <a:tcPr marT="45704" marB="45704"/>
                </a:tc>
                <a:tc>
                  <a:txBody>
                    <a:bodyPr/>
                    <a:lstStyle/>
                    <a:p>
                      <a:r>
                        <a:rPr lang="zh-CN" altLang="en-US" sz="1800" dirty="0">
                          <a:solidFill>
                            <a:srgbClr val="FF0000"/>
                          </a:solidFill>
                        </a:rPr>
                        <a:t>接口</a:t>
                      </a:r>
                    </a:p>
                  </a:txBody>
                  <a:tcPr marT="45704" marB="45704"/>
                </a:tc>
                <a:tc>
                  <a:txBody>
                    <a:bodyPr/>
                    <a:lstStyle/>
                    <a:p>
                      <a:r>
                        <a:rPr lang="en-US" altLang="zh-CN" sz="1800" dirty="0">
                          <a:solidFill>
                            <a:srgbClr val="FF0000"/>
                          </a:solidFill>
                        </a:rPr>
                        <a:t>IPMI</a:t>
                      </a:r>
                      <a:r>
                        <a:rPr lang="zh-CN" altLang="en-US" sz="1800" dirty="0">
                          <a:solidFill>
                            <a:srgbClr val="FF0000"/>
                          </a:solidFill>
                        </a:rPr>
                        <a:t>驱动</a:t>
                      </a:r>
                    </a:p>
                  </a:txBody>
                  <a:tcPr marT="45704" marB="45704"/>
                </a:tc>
                <a:tc>
                  <a:txBody>
                    <a:bodyPr/>
                    <a:lstStyle/>
                    <a:p>
                      <a:r>
                        <a:rPr lang="zh-CN" altLang="en-US" sz="1800" dirty="0">
                          <a:solidFill>
                            <a:srgbClr val="FF0000"/>
                          </a:solidFill>
                        </a:rPr>
                        <a:t>特点</a:t>
                      </a:r>
                    </a:p>
                  </a:txBody>
                  <a:tcPr marT="45704" marB="45704"/>
                </a:tc>
                <a:extLst>
                  <a:ext uri="{0D108BD9-81ED-4DB2-BD59-A6C34878D82A}">
                    <a16:rowId xmlns:a16="http://schemas.microsoft.com/office/drawing/2014/main" val="10000"/>
                  </a:ext>
                </a:extLst>
              </a:tr>
              <a:tr h="639849">
                <a:tc>
                  <a:txBody>
                    <a:bodyPr/>
                    <a:lstStyle/>
                    <a:p>
                      <a:r>
                        <a:rPr lang="zh-CN" altLang="en-US" sz="1800" dirty="0"/>
                        <a:t>本地调用</a:t>
                      </a:r>
                    </a:p>
                  </a:txBody>
                  <a:tcPr marT="45704" marB="45704"/>
                </a:tc>
                <a:tc>
                  <a:txBody>
                    <a:bodyPr/>
                    <a:lstStyle/>
                    <a:p>
                      <a:r>
                        <a:rPr lang="zh-CN" altLang="en-US" sz="1800" dirty="0"/>
                        <a:t>本地操作系统</a:t>
                      </a:r>
                    </a:p>
                  </a:txBody>
                  <a:tcPr marT="45704" marB="45704"/>
                </a:tc>
                <a:tc>
                  <a:txBody>
                    <a:bodyPr/>
                    <a:lstStyle/>
                    <a:p>
                      <a:r>
                        <a:rPr lang="en-US" altLang="zh-CN" sz="1800" dirty="0" err="1"/>
                        <a:t>openIPMI</a:t>
                      </a:r>
                      <a:endParaRPr lang="zh-CN" altLang="en-US" sz="1800" dirty="0"/>
                    </a:p>
                  </a:txBody>
                  <a:tcPr marT="45704" marB="45704"/>
                </a:tc>
                <a:tc>
                  <a:txBody>
                    <a:bodyPr/>
                    <a:lstStyle/>
                    <a:p>
                      <a:r>
                        <a:rPr lang="zh-CN" altLang="en-US" sz="1800" dirty="0"/>
                        <a:t>通过系统内核提供接口与</a:t>
                      </a:r>
                      <a:r>
                        <a:rPr lang="en-US" altLang="zh-CN" sz="1800" dirty="0"/>
                        <a:t>BMC</a:t>
                      </a:r>
                      <a:r>
                        <a:rPr lang="zh-CN" altLang="en-US" sz="1800" dirty="0"/>
                        <a:t>通信</a:t>
                      </a:r>
                    </a:p>
                  </a:txBody>
                  <a:tcPr marT="45704" marB="45704"/>
                </a:tc>
                <a:extLst>
                  <a:ext uri="{0D108BD9-81ED-4DB2-BD59-A6C34878D82A}">
                    <a16:rowId xmlns:a16="http://schemas.microsoft.com/office/drawing/2014/main" val="10001"/>
                  </a:ext>
                </a:extLst>
              </a:tr>
              <a:tr h="639849">
                <a:tc>
                  <a:txBody>
                    <a:bodyPr/>
                    <a:lstStyle/>
                    <a:p>
                      <a:r>
                        <a:rPr lang="zh-CN" altLang="en-US" sz="1800" dirty="0"/>
                        <a:t>远程调用</a:t>
                      </a:r>
                    </a:p>
                  </a:txBody>
                  <a:tcPr marT="45704" marB="45704"/>
                </a:tc>
                <a:tc>
                  <a:txBody>
                    <a:bodyPr/>
                    <a:lstStyle/>
                    <a:p>
                      <a:r>
                        <a:rPr lang="zh-CN" altLang="en-US" sz="1800" dirty="0"/>
                        <a:t>网络</a:t>
                      </a:r>
                    </a:p>
                  </a:txBody>
                  <a:tcPr marT="45704" marB="45704"/>
                </a:tc>
                <a:tc>
                  <a:txBody>
                    <a:bodyPr/>
                    <a:lstStyle/>
                    <a:p>
                      <a:r>
                        <a:rPr lang="zh-CN" altLang="en-US" sz="1800" dirty="0"/>
                        <a:t>无需</a:t>
                      </a:r>
                    </a:p>
                  </a:txBody>
                  <a:tcPr marT="45704" marB="45704"/>
                </a:tc>
                <a:tc>
                  <a:txBody>
                    <a:bodyPr/>
                    <a:lstStyle/>
                    <a:p>
                      <a:r>
                        <a:rPr lang="zh-CN" altLang="en-US" sz="1800" dirty="0"/>
                        <a:t>通过网络以</a:t>
                      </a:r>
                      <a:r>
                        <a:rPr lang="en-US" altLang="zh-CN" sz="1800" dirty="0"/>
                        <a:t>UDP</a:t>
                      </a:r>
                      <a:r>
                        <a:rPr lang="zh-CN" altLang="en-US" sz="1800" dirty="0"/>
                        <a:t>报文形式与</a:t>
                      </a:r>
                      <a:r>
                        <a:rPr lang="en-US" altLang="zh-CN" sz="1800" dirty="0"/>
                        <a:t>BMC</a:t>
                      </a:r>
                      <a:r>
                        <a:rPr lang="zh-CN" altLang="en-US" sz="1800" dirty="0"/>
                        <a:t>通信</a:t>
                      </a:r>
                    </a:p>
                  </a:txBody>
                  <a:tcPr marT="45704" marB="45704"/>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1757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IPMITOOL</a:t>
            </a:r>
            <a:r>
              <a:rPr lang="zh-CN" altLang="en-US" dirty="0"/>
              <a:t>软件</a:t>
            </a:r>
          </a:p>
        </p:txBody>
      </p:sp>
      <p:sp>
        <p:nvSpPr>
          <p:cNvPr id="3" name="内容占位符 2"/>
          <p:cNvSpPr>
            <a:spLocks noGrp="1"/>
          </p:cNvSpPr>
          <p:nvPr>
            <p:ph sz="quarter" idx="14"/>
          </p:nvPr>
        </p:nvSpPr>
        <p:spPr/>
        <p:txBody>
          <a:bodyPr/>
          <a:lstStyle/>
          <a:p>
            <a:pPr>
              <a:buNone/>
              <a:defRPr/>
            </a:pPr>
            <a:r>
              <a:rPr lang="zh-CN" altLang="zh-CN" sz="2000" dirty="0">
                <a:solidFill>
                  <a:schemeClr val="accent1">
                    <a:lumMod val="50000"/>
                  </a:schemeClr>
                </a:solidFill>
                <a:latin typeface="Calibri" pitchFamily="34" charset="0"/>
              </a:rPr>
              <a:t>实现对服务器的</a:t>
            </a:r>
            <a:r>
              <a:rPr lang="en-US" altLang="zh-CN" sz="2000" dirty="0">
                <a:solidFill>
                  <a:schemeClr val="accent1">
                    <a:lumMod val="50000"/>
                  </a:schemeClr>
                </a:solidFill>
                <a:latin typeface="Calibri" pitchFamily="34" charset="0"/>
              </a:rPr>
              <a:t>IPMI</a:t>
            </a:r>
            <a:r>
              <a:rPr lang="zh-CN" altLang="zh-CN" sz="2000" dirty="0">
                <a:solidFill>
                  <a:schemeClr val="accent1">
                    <a:lumMod val="50000"/>
                  </a:schemeClr>
                </a:solidFill>
                <a:latin typeface="Calibri" pitchFamily="34" charset="0"/>
              </a:rPr>
              <a:t>管理</a:t>
            </a:r>
            <a:endParaRPr lang="en-US" altLang="zh-CN" sz="2000" dirty="0">
              <a:solidFill>
                <a:schemeClr val="accent1">
                  <a:lumMod val="50000"/>
                </a:schemeClr>
              </a:solidFill>
              <a:latin typeface="Calibri" pitchFamily="34" charset="0"/>
            </a:endParaRPr>
          </a:p>
          <a:p>
            <a:pPr>
              <a:buNone/>
              <a:defRPr/>
            </a:pPr>
            <a:r>
              <a:rPr lang="zh-CN" altLang="zh-CN" sz="2000" dirty="0"/>
              <a:t>利用</a:t>
            </a:r>
            <a:r>
              <a:rPr lang="en-US" altLang="zh-CN" sz="2000" dirty="0"/>
              <a:t> </a:t>
            </a:r>
            <a:r>
              <a:rPr lang="en-US" altLang="zh-CN" sz="2000" dirty="0" err="1"/>
              <a:t>ipmitool</a:t>
            </a:r>
            <a:r>
              <a:rPr lang="en-US" altLang="zh-CN" sz="2000" dirty="0"/>
              <a:t> </a:t>
            </a:r>
            <a:r>
              <a:rPr lang="zh-CN" altLang="zh-CN" sz="2000" dirty="0"/>
              <a:t>实现对服务器的</a:t>
            </a:r>
            <a:r>
              <a:rPr lang="en-US" altLang="zh-CN" sz="2000" dirty="0"/>
              <a:t> </a:t>
            </a:r>
            <a:r>
              <a:rPr lang="en-US" altLang="zh-CN" sz="2000" dirty="0" err="1"/>
              <a:t>ipmi</a:t>
            </a:r>
            <a:r>
              <a:rPr lang="en-US" altLang="zh-CN" sz="2000" dirty="0"/>
              <a:t> </a:t>
            </a:r>
            <a:r>
              <a:rPr lang="zh-CN" altLang="zh-CN" sz="2000" dirty="0"/>
              <a:t>管理有两种方式：</a:t>
            </a:r>
            <a:endParaRPr lang="en-US" altLang="zh-CN" sz="2000" dirty="0"/>
          </a:p>
          <a:p>
            <a:pPr>
              <a:buNone/>
              <a:defRPr/>
            </a:pPr>
            <a:r>
              <a:rPr lang="en-US" altLang="zh-CN" sz="2000" dirty="0"/>
              <a:t>	</a:t>
            </a:r>
            <a:r>
              <a:rPr lang="zh-CN" altLang="zh-CN" sz="2000" dirty="0"/>
              <a:t>①通过操作系统监控本地服务器</a:t>
            </a:r>
            <a:r>
              <a:rPr lang="zh-CN" altLang="en-US" sz="2000" dirty="0"/>
              <a:t>。</a:t>
            </a:r>
            <a:endParaRPr lang="en-US" altLang="zh-CN" sz="2000" dirty="0"/>
          </a:p>
          <a:p>
            <a:pPr>
              <a:buNone/>
              <a:defRPr/>
            </a:pPr>
            <a:r>
              <a:rPr lang="en-US" altLang="zh-CN" sz="2000" dirty="0"/>
              <a:t>	</a:t>
            </a:r>
            <a:r>
              <a:rPr lang="zh-CN" altLang="zh-CN" sz="2000" dirty="0"/>
              <a:t>②通过网络监控远程服务器。</a:t>
            </a:r>
            <a:endParaRPr lang="en-US" altLang="zh-CN" sz="2000" dirty="0"/>
          </a:p>
          <a:p>
            <a:pPr>
              <a:buNone/>
              <a:defRPr/>
            </a:pPr>
            <a:r>
              <a:rPr lang="en-US" altLang="zh-CN" sz="2000" dirty="0"/>
              <a:t>	</a:t>
            </a:r>
            <a:r>
              <a:rPr lang="zh-CN" altLang="zh-CN" sz="2000" dirty="0"/>
              <a:t>下面针对这两种监控方式分别举例予以说明。</a:t>
            </a:r>
            <a:endParaRPr lang="zh-CN" altLang="en-US" sz="2000" dirty="0"/>
          </a:p>
          <a:p>
            <a:endParaRPr lang="zh-CN" altLang="en-US" dirty="0"/>
          </a:p>
        </p:txBody>
      </p:sp>
    </p:spTree>
    <p:extLst>
      <p:ext uri="{BB962C8B-B14F-4D97-AF65-F5344CB8AC3E}">
        <p14:creationId xmlns:p14="http://schemas.microsoft.com/office/powerpoint/2010/main" val="749228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IPMITOOL</a:t>
            </a:r>
            <a:r>
              <a:rPr lang="zh-CN" altLang="en-US" dirty="0"/>
              <a:t>软件</a:t>
            </a:r>
          </a:p>
        </p:txBody>
      </p:sp>
      <p:sp>
        <p:nvSpPr>
          <p:cNvPr id="4" name="内容占位符 2"/>
          <p:cNvSpPr>
            <a:spLocks noGrp="1"/>
          </p:cNvSpPr>
          <p:nvPr>
            <p:ph idx="4294967295"/>
          </p:nvPr>
        </p:nvSpPr>
        <p:spPr>
          <a:xfrm>
            <a:off x="457200" y="1524000"/>
            <a:ext cx="8229600" cy="1371600"/>
          </a:xfrm>
          <a:prstGeom prst="rect">
            <a:avLst/>
          </a:prstGeom>
        </p:spPr>
        <p:txBody>
          <a:bodyPr/>
          <a:lstStyle/>
          <a:p>
            <a:pPr>
              <a:defRPr/>
            </a:pPr>
            <a:r>
              <a:rPr lang="zh-CN" altLang="zh-CN" dirty="0">
                <a:solidFill>
                  <a:schemeClr val="accent1">
                    <a:lumMod val="50000"/>
                  </a:schemeClr>
                </a:solidFill>
                <a:latin typeface="Calibri" pitchFamily="34" charset="0"/>
              </a:rPr>
              <a:t>实现对本地服务器的管理</a:t>
            </a:r>
            <a:endParaRPr lang="en-US" altLang="zh-CN" dirty="0">
              <a:solidFill>
                <a:schemeClr val="accent1">
                  <a:lumMod val="50000"/>
                </a:schemeClr>
              </a:solidFill>
              <a:latin typeface="Calibri" pitchFamily="34" charset="0"/>
            </a:endParaRPr>
          </a:p>
          <a:p>
            <a:pPr>
              <a:buFontTx/>
              <a:buNone/>
              <a:defRPr/>
            </a:pPr>
            <a:r>
              <a:rPr lang="en-US" altLang="zh-CN" sz="2400" dirty="0"/>
              <a:t>		</a:t>
            </a:r>
            <a:r>
              <a:rPr lang="zh-CN" altLang="zh-CN" sz="2400" dirty="0"/>
              <a:t>系统结构图</a:t>
            </a:r>
            <a:endParaRPr lang="en-US" altLang="zh-CN" sz="2400" dirty="0"/>
          </a:p>
          <a:p>
            <a:pPr>
              <a:defRPr/>
            </a:pPr>
            <a:endParaRPr lang="zh-CN" alt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124200"/>
            <a:ext cx="48577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6352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IPMITOOL</a:t>
            </a:r>
            <a:r>
              <a:rPr lang="zh-CN" altLang="en-US" dirty="0"/>
              <a:t>软件</a:t>
            </a:r>
          </a:p>
        </p:txBody>
      </p:sp>
      <p:sp>
        <p:nvSpPr>
          <p:cNvPr id="3" name="内容占位符 2"/>
          <p:cNvSpPr>
            <a:spLocks noGrp="1"/>
          </p:cNvSpPr>
          <p:nvPr>
            <p:ph sz="quarter" idx="14"/>
          </p:nvPr>
        </p:nvSpPr>
        <p:spPr/>
        <p:txBody>
          <a:bodyPr/>
          <a:lstStyle/>
          <a:p>
            <a:pPr indent="342900">
              <a:defRPr/>
            </a:pPr>
            <a:r>
              <a:rPr lang="zh-CN" altLang="zh-CN" sz="2000" dirty="0"/>
              <a:t>载入系统功能模块</a:t>
            </a:r>
            <a:endParaRPr lang="en-US" altLang="zh-CN" sz="2000" dirty="0"/>
          </a:p>
          <a:p>
            <a:pPr indent="342900">
              <a:buNone/>
              <a:defRPr/>
            </a:pPr>
            <a:r>
              <a:rPr lang="en-US" altLang="zh-CN" sz="2000" dirty="0"/>
              <a:t>( kernels</a:t>
            </a:r>
            <a:r>
              <a:rPr lang="zh-CN" altLang="en-US" sz="2000" dirty="0"/>
              <a:t>加载</a:t>
            </a:r>
            <a:r>
              <a:rPr lang="en-US" altLang="zh-CN" sz="2000" dirty="0" err="1"/>
              <a:t>ipmi_si</a:t>
            </a:r>
            <a:r>
              <a:rPr lang="en-US" altLang="zh-CN" sz="2000" dirty="0"/>
              <a:t> </a:t>
            </a:r>
            <a:r>
              <a:rPr lang="zh-CN" altLang="en-US" sz="2000" dirty="0"/>
              <a:t>、</a:t>
            </a:r>
            <a:r>
              <a:rPr lang="en-US" altLang="zh-CN" sz="2000" dirty="0" err="1"/>
              <a:t>ipmi_msghandler</a:t>
            </a:r>
            <a:r>
              <a:rPr lang="zh-CN" altLang="en-US" sz="2000" dirty="0"/>
              <a:t>、</a:t>
            </a:r>
            <a:r>
              <a:rPr lang="en-US" altLang="zh-CN" sz="2000" dirty="0"/>
              <a:t> </a:t>
            </a:r>
            <a:r>
              <a:rPr lang="en-US" altLang="zh-CN" sz="2000" dirty="0" err="1"/>
              <a:t>ipmi_devintf</a:t>
            </a:r>
            <a:r>
              <a:rPr lang="zh-CN" altLang="en-US" sz="2000" dirty="0"/>
              <a:t> 、</a:t>
            </a:r>
            <a:r>
              <a:rPr lang="en-US" altLang="zh-CN" sz="2000" dirty="0" err="1"/>
              <a:t>ipmi_poweroff</a:t>
            </a:r>
            <a:r>
              <a:rPr lang="zh-CN" altLang="en-US" sz="2000" dirty="0"/>
              <a:t> 、</a:t>
            </a:r>
            <a:r>
              <a:rPr lang="en-US" altLang="zh-CN" sz="2000" dirty="0" err="1"/>
              <a:t>ipmi_watchdog</a:t>
            </a:r>
            <a:r>
              <a:rPr lang="zh-CN" altLang="en-US" sz="2000" dirty="0"/>
              <a:t>模块</a:t>
            </a:r>
            <a:r>
              <a:rPr lang="en-US" altLang="zh-CN" sz="2000" dirty="0"/>
              <a:t>)</a:t>
            </a:r>
            <a:r>
              <a:rPr lang="zh-CN" altLang="en-US" sz="2000" dirty="0"/>
              <a:t>。</a:t>
            </a:r>
            <a:endParaRPr lang="en-US" altLang="zh-CN" sz="2000" dirty="0"/>
          </a:p>
          <a:p>
            <a:pPr indent="342900">
              <a:buNone/>
              <a:defRPr/>
            </a:pPr>
            <a:r>
              <a:rPr lang="en-US" altLang="zh-CN" sz="2000" dirty="0" err="1"/>
              <a:t>modprobe</a:t>
            </a:r>
            <a:r>
              <a:rPr lang="en-US" altLang="zh-CN" sz="2000" dirty="0"/>
              <a:t> </a:t>
            </a:r>
            <a:r>
              <a:rPr lang="en-US" altLang="zh-CN" sz="2000" dirty="0" err="1"/>
              <a:t>ipmi_si</a:t>
            </a:r>
            <a:endParaRPr lang="en-US" altLang="zh-CN" sz="2000" dirty="0"/>
          </a:p>
          <a:p>
            <a:pPr indent="342900">
              <a:defRPr/>
            </a:pPr>
            <a:r>
              <a:rPr lang="zh-CN" altLang="en-US" sz="2000" dirty="0"/>
              <a:t>加载完成之后</a:t>
            </a:r>
            <a:r>
              <a:rPr lang="en-US" altLang="zh-CN" sz="2000" dirty="0"/>
              <a:t>,</a:t>
            </a:r>
            <a:r>
              <a:rPr lang="zh-CN" altLang="en-US" sz="2000" dirty="0"/>
              <a:t>会自动在</a:t>
            </a:r>
            <a:r>
              <a:rPr lang="en-US" altLang="zh-CN" sz="2000" dirty="0"/>
              <a:t>/</a:t>
            </a:r>
            <a:r>
              <a:rPr lang="en-US" altLang="zh-CN" sz="2000" dirty="0" err="1"/>
              <a:t>dev</a:t>
            </a:r>
            <a:r>
              <a:rPr lang="zh-CN" altLang="en-US" sz="2000" dirty="0"/>
              <a:t>下创建</a:t>
            </a:r>
            <a:r>
              <a:rPr lang="en-US" altLang="zh-CN" sz="2000" dirty="0"/>
              <a:t>ipmi0</a:t>
            </a:r>
            <a:r>
              <a:rPr lang="zh-CN" altLang="en-US" sz="2000" dirty="0"/>
              <a:t>设备，</a:t>
            </a:r>
            <a:r>
              <a:rPr lang="zh-CN" altLang="zh-CN" sz="2000" dirty="0"/>
              <a:t>使</a:t>
            </a:r>
            <a:r>
              <a:rPr lang="en-US" altLang="zh-CN" sz="2000" dirty="0"/>
              <a:t> </a:t>
            </a:r>
            <a:r>
              <a:rPr lang="en-US" altLang="zh-CN" sz="2000" dirty="0" err="1"/>
              <a:t>ipmitool</a:t>
            </a:r>
            <a:r>
              <a:rPr lang="en-US" altLang="zh-CN" sz="2000" dirty="0"/>
              <a:t> </a:t>
            </a:r>
            <a:r>
              <a:rPr lang="zh-CN" altLang="zh-CN" sz="2000" dirty="0"/>
              <a:t>可以通过驱动程序访问</a:t>
            </a:r>
            <a:r>
              <a:rPr lang="en-US" altLang="zh-CN" sz="2000" dirty="0"/>
              <a:t> IPMI </a:t>
            </a:r>
            <a:r>
              <a:rPr lang="zh-CN" altLang="zh-CN" sz="2000" dirty="0"/>
              <a:t>系统接口</a:t>
            </a:r>
            <a:r>
              <a:rPr lang="zh-CN" altLang="en-US" sz="2000" dirty="0"/>
              <a:t>。</a:t>
            </a:r>
            <a:endParaRPr lang="en-US" altLang="zh-CN" sz="2000" dirty="0"/>
          </a:p>
          <a:p>
            <a:pPr indent="342900">
              <a:defRPr/>
            </a:pPr>
            <a:r>
              <a:rPr lang="zh-CN" altLang="zh-CN" sz="2000" dirty="0"/>
              <a:t>安装</a:t>
            </a:r>
            <a:r>
              <a:rPr lang="en-US" altLang="zh-CN" sz="2000" dirty="0"/>
              <a:t> </a:t>
            </a:r>
            <a:r>
              <a:rPr lang="en-US" altLang="zh-CN" sz="2000" dirty="0" err="1"/>
              <a:t>ipmitool</a:t>
            </a:r>
            <a:r>
              <a:rPr lang="zh-CN" altLang="en-US" sz="2000" dirty="0"/>
              <a:t>。</a:t>
            </a:r>
            <a:endParaRPr lang="en-US" altLang="zh-CN" sz="2000" dirty="0"/>
          </a:p>
          <a:p>
            <a:pPr indent="342900">
              <a:defRPr/>
            </a:pPr>
            <a:r>
              <a:rPr lang="zh-CN" altLang="zh-CN" sz="2000" dirty="0"/>
              <a:t>执行命令进行监控</a:t>
            </a:r>
            <a:r>
              <a:rPr lang="zh-CN" altLang="en-US" sz="2000" dirty="0"/>
              <a:t>。</a:t>
            </a:r>
            <a:endParaRPr lang="en-US" altLang="zh-CN" sz="2000" dirty="0"/>
          </a:p>
          <a:p>
            <a:endParaRPr lang="zh-CN" altLang="en-US" dirty="0"/>
          </a:p>
        </p:txBody>
      </p:sp>
    </p:spTree>
    <p:extLst>
      <p:ext uri="{BB962C8B-B14F-4D97-AF65-F5344CB8AC3E}">
        <p14:creationId xmlns:p14="http://schemas.microsoft.com/office/powerpoint/2010/main" val="1124873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IPMITOOL</a:t>
            </a:r>
            <a:r>
              <a:rPr lang="zh-CN" altLang="en-US" dirty="0"/>
              <a:t>软件</a:t>
            </a:r>
          </a:p>
        </p:txBody>
      </p:sp>
      <p:sp>
        <p:nvSpPr>
          <p:cNvPr id="4" name="内容占位符 2"/>
          <p:cNvSpPr>
            <a:spLocks noGrp="1"/>
          </p:cNvSpPr>
          <p:nvPr>
            <p:ph idx="4294967295"/>
          </p:nvPr>
        </p:nvSpPr>
        <p:spPr>
          <a:xfrm>
            <a:off x="457200" y="1524000"/>
            <a:ext cx="8229600" cy="1371600"/>
          </a:xfrm>
          <a:prstGeom prst="rect">
            <a:avLst/>
          </a:prstGeom>
        </p:spPr>
        <p:txBody>
          <a:bodyPr/>
          <a:lstStyle/>
          <a:p>
            <a:pPr>
              <a:defRPr/>
            </a:pPr>
            <a:r>
              <a:rPr lang="zh-CN" altLang="zh-CN" dirty="0">
                <a:solidFill>
                  <a:schemeClr val="accent1">
                    <a:lumMod val="50000"/>
                  </a:schemeClr>
                </a:solidFill>
                <a:latin typeface="Calibri" pitchFamily="34" charset="0"/>
              </a:rPr>
              <a:t>实现对</a:t>
            </a:r>
            <a:r>
              <a:rPr lang="zh-CN" altLang="en-US" dirty="0">
                <a:solidFill>
                  <a:schemeClr val="accent1">
                    <a:lumMod val="50000"/>
                  </a:schemeClr>
                </a:solidFill>
                <a:latin typeface="Calibri" pitchFamily="34" charset="0"/>
              </a:rPr>
              <a:t>远程</a:t>
            </a:r>
            <a:r>
              <a:rPr lang="zh-CN" altLang="zh-CN" dirty="0">
                <a:solidFill>
                  <a:schemeClr val="accent1">
                    <a:lumMod val="50000"/>
                  </a:schemeClr>
                </a:solidFill>
                <a:latin typeface="Calibri" pitchFamily="34" charset="0"/>
              </a:rPr>
              <a:t>服务器的管理</a:t>
            </a:r>
            <a:endParaRPr lang="en-US" altLang="zh-CN" dirty="0">
              <a:solidFill>
                <a:schemeClr val="accent1">
                  <a:lumMod val="50000"/>
                </a:schemeClr>
              </a:solidFill>
              <a:latin typeface="Calibri" pitchFamily="34" charset="0"/>
            </a:endParaRPr>
          </a:p>
          <a:p>
            <a:pPr>
              <a:buFontTx/>
              <a:buNone/>
              <a:defRPr/>
            </a:pPr>
            <a:r>
              <a:rPr lang="en-US" altLang="zh-CN" sz="2400" dirty="0"/>
              <a:t>		</a:t>
            </a:r>
            <a:r>
              <a:rPr lang="zh-CN" altLang="zh-CN" sz="2400" dirty="0"/>
              <a:t>系统结构图</a:t>
            </a:r>
            <a:endParaRPr lang="en-US" altLang="zh-CN" sz="2400" dirty="0"/>
          </a:p>
          <a:p>
            <a:pPr>
              <a:defRPr/>
            </a:pPr>
            <a:endParaRPr lang="zh-CN" altLang="en-US" dirty="0"/>
          </a:p>
        </p:txBody>
      </p:sp>
      <p:pic>
        <p:nvPicPr>
          <p:cNvPr id="5" name="Picture 1" descr="C:\Documents and Settings\Administrator\Application Data\Tencent\Users\397881909\QQ\WinTemp\RichOle\VESG7L7~32%)T1HSQ2D6@6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175" y="2857500"/>
            <a:ext cx="4524375"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8236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IPMITOOL</a:t>
            </a:r>
            <a:r>
              <a:rPr lang="zh-CN" altLang="en-US" dirty="0"/>
              <a:t>软件</a:t>
            </a:r>
          </a:p>
        </p:txBody>
      </p:sp>
      <p:sp>
        <p:nvSpPr>
          <p:cNvPr id="3" name="内容占位符 2"/>
          <p:cNvSpPr>
            <a:spLocks noGrp="1"/>
          </p:cNvSpPr>
          <p:nvPr>
            <p:ph sz="quarter" idx="14"/>
          </p:nvPr>
        </p:nvSpPr>
        <p:spPr/>
        <p:txBody>
          <a:bodyPr/>
          <a:lstStyle/>
          <a:p>
            <a:pPr>
              <a:buFontTx/>
              <a:buNone/>
            </a:pPr>
            <a:r>
              <a:rPr lang="en-US" altLang="zh-CN" sz="2400" dirty="0" err="1"/>
              <a:t>Ipmitool</a:t>
            </a:r>
            <a:r>
              <a:rPr lang="en-US" altLang="zh-CN" sz="2400" dirty="0"/>
              <a:t> </a:t>
            </a:r>
            <a:r>
              <a:rPr lang="zh-CN" altLang="zh-CN" sz="2400" dirty="0"/>
              <a:t>监控使用命令：</a:t>
            </a:r>
            <a:endParaRPr lang="en-US" altLang="zh-CN" sz="2400" dirty="0"/>
          </a:p>
          <a:p>
            <a:pPr>
              <a:buFontTx/>
              <a:buNone/>
            </a:pPr>
            <a:r>
              <a:rPr lang="en-US" altLang="zh-CN" sz="2400" dirty="0" err="1"/>
              <a:t>ipmitool</a:t>
            </a:r>
            <a:r>
              <a:rPr lang="en-US" altLang="zh-CN" sz="2400" dirty="0"/>
              <a:t> -I xxx [options...] &lt;command&gt;</a:t>
            </a:r>
          </a:p>
          <a:p>
            <a:pPr>
              <a:buFontTx/>
              <a:buNone/>
            </a:pPr>
            <a:r>
              <a:rPr lang="zh-CN" altLang="zh-CN" sz="2000" dirty="0"/>
              <a:t>其中</a:t>
            </a:r>
            <a:r>
              <a:rPr lang="en-US" altLang="zh-CN" sz="2000" dirty="0"/>
              <a:t>-I xxx</a:t>
            </a:r>
            <a:r>
              <a:rPr lang="zh-CN" altLang="zh-CN" sz="2000" dirty="0"/>
              <a:t>表示使用</a:t>
            </a:r>
            <a:r>
              <a:rPr lang="en-US" altLang="zh-CN" sz="2000" dirty="0"/>
              <a:t> </a:t>
            </a:r>
            <a:r>
              <a:rPr lang="zh-CN" altLang="en-US" sz="2000" dirty="0"/>
              <a:t>哪种系统接口驱动：</a:t>
            </a:r>
            <a:endParaRPr lang="en-US" altLang="zh-CN" sz="2000" dirty="0"/>
          </a:p>
          <a:p>
            <a:pPr marL="639763" lvl="1" indent="-246063">
              <a:buFont typeface="Wingdings" pitchFamily="2" charset="2"/>
              <a:buChar char="Ø"/>
            </a:pPr>
            <a:r>
              <a:rPr lang="en-US" altLang="zh-CN" sz="2000" dirty="0">
                <a:latin typeface="微软雅黑" pitchFamily="34" charset="-122"/>
                <a:ea typeface="微软雅黑" pitchFamily="34" charset="-122"/>
              </a:rPr>
              <a:t>open</a:t>
            </a:r>
            <a:r>
              <a:rPr lang="zh-CN" altLang="zh-CN"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Linux </a:t>
            </a:r>
            <a:r>
              <a:rPr lang="en-US" altLang="zh-CN" sz="2000" dirty="0" err="1">
                <a:latin typeface="微软雅黑" pitchFamily="34" charset="-122"/>
                <a:ea typeface="微软雅黑" pitchFamily="34" charset="-122"/>
              </a:rPr>
              <a:t>OpenIPMI</a:t>
            </a:r>
            <a:r>
              <a:rPr lang="en-US" altLang="zh-CN" sz="2000" dirty="0">
                <a:latin typeface="微软雅黑" pitchFamily="34" charset="-122"/>
                <a:ea typeface="微软雅黑" pitchFamily="34" charset="-122"/>
              </a:rPr>
              <a:t> Interface</a:t>
            </a:r>
            <a:r>
              <a:rPr lang="zh-CN" altLang="en-US" sz="2000" dirty="0">
                <a:latin typeface="微软雅黑" pitchFamily="34" charset="-122"/>
                <a:ea typeface="微软雅黑" pitchFamily="34" charset="-122"/>
              </a:rPr>
              <a:t>（本地）</a:t>
            </a:r>
            <a:endParaRPr lang="en-US" altLang="zh-CN" sz="2000" dirty="0">
              <a:latin typeface="微软雅黑" pitchFamily="34" charset="-122"/>
              <a:ea typeface="微软雅黑" pitchFamily="34" charset="-122"/>
            </a:endParaRPr>
          </a:p>
          <a:p>
            <a:pPr marL="639763" lvl="1" indent="-246063">
              <a:buFont typeface="Wingdings" pitchFamily="2" charset="2"/>
              <a:buChar char="Ø"/>
            </a:pPr>
            <a:r>
              <a:rPr lang="en-US" altLang="zh-CN" sz="2000" dirty="0" err="1">
                <a:latin typeface="微软雅黑" pitchFamily="34" charset="-122"/>
                <a:ea typeface="微软雅黑" pitchFamily="34" charset="-122"/>
              </a:rPr>
              <a:t>imb</a:t>
            </a:r>
            <a:r>
              <a:rPr lang="en-US" altLang="zh-CN" sz="2000" dirty="0">
                <a:latin typeface="微软雅黑" pitchFamily="34" charset="-122"/>
                <a:ea typeface="微软雅黑" pitchFamily="34" charset="-122"/>
              </a:rPr>
              <a:t> : Intel IMB Interface</a:t>
            </a:r>
          </a:p>
          <a:p>
            <a:pPr marL="639763" lvl="1" indent="-246063">
              <a:buFont typeface="Wingdings" pitchFamily="2" charset="2"/>
              <a:buChar char="Ø"/>
            </a:pPr>
            <a:r>
              <a:rPr lang="en-US" altLang="zh-CN" sz="2000" dirty="0" err="1">
                <a:latin typeface="微软雅黑" pitchFamily="34" charset="-122"/>
                <a:ea typeface="微软雅黑" pitchFamily="34" charset="-122"/>
              </a:rPr>
              <a:t>Lipmi</a:t>
            </a: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 </a:t>
            </a:r>
            <a:r>
              <a:rPr lang="en-US" altLang="zh-CN" sz="2000" dirty="0">
                <a:latin typeface="微软雅黑" pitchFamily="34" charset="-122"/>
                <a:ea typeface="微软雅黑" pitchFamily="34" charset="-122"/>
              </a:rPr>
              <a:t>Solaris x86 LIPMI Interface</a:t>
            </a:r>
          </a:p>
          <a:p>
            <a:pPr marL="639763" lvl="1" indent="-246063">
              <a:buFont typeface="Wingdings" pitchFamily="2" charset="2"/>
              <a:buChar char="Ø"/>
            </a:pPr>
            <a:r>
              <a:rPr lang="en-US" altLang="zh-CN" sz="2000" dirty="0" err="1">
                <a:latin typeface="微软雅黑" pitchFamily="34" charset="-122"/>
                <a:ea typeface="微软雅黑" pitchFamily="34" charset="-122"/>
              </a:rPr>
              <a:t>bmc</a:t>
            </a: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 </a:t>
            </a:r>
            <a:r>
              <a:rPr lang="en-US" altLang="zh-CN" sz="2000" dirty="0">
                <a:latin typeface="微软雅黑" pitchFamily="34" charset="-122"/>
                <a:ea typeface="微软雅黑" pitchFamily="34" charset="-122"/>
              </a:rPr>
              <a:t>IPMI v2.0 BMC interface</a:t>
            </a:r>
          </a:p>
          <a:p>
            <a:pPr marL="639763" lvl="1" indent="-246063">
              <a:buFont typeface="Wingdings" pitchFamily="2" charset="2"/>
              <a:buChar char="Ø"/>
            </a:pPr>
            <a:r>
              <a:rPr lang="en-US" altLang="zh-CN" sz="2000" dirty="0" err="1">
                <a:latin typeface="微软雅黑" pitchFamily="34" charset="-122"/>
                <a:ea typeface="微软雅黑" pitchFamily="34" charset="-122"/>
              </a:rPr>
              <a:t>lan</a:t>
            </a: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 </a:t>
            </a:r>
            <a:r>
              <a:rPr lang="en-US" altLang="zh-CN" sz="2000" dirty="0">
                <a:latin typeface="微软雅黑" pitchFamily="34" charset="-122"/>
                <a:ea typeface="微软雅黑" pitchFamily="34" charset="-122"/>
              </a:rPr>
              <a:t>IPMI v1.5 LAN Interface</a:t>
            </a:r>
          </a:p>
          <a:p>
            <a:pPr marL="639763" lvl="1" indent="-246063">
              <a:buFont typeface="Wingdings" pitchFamily="2" charset="2"/>
              <a:buChar char="Ø"/>
            </a:pPr>
            <a:r>
              <a:rPr lang="en-US" altLang="zh-CN" sz="2000" dirty="0" err="1">
                <a:latin typeface="微软雅黑" pitchFamily="34" charset="-122"/>
                <a:ea typeface="微软雅黑" pitchFamily="34" charset="-122"/>
              </a:rPr>
              <a:t>lanplus</a:t>
            </a: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 </a:t>
            </a:r>
            <a:r>
              <a:rPr lang="en-US" altLang="zh-CN" sz="2000" dirty="0">
                <a:latin typeface="微软雅黑" pitchFamily="34" charset="-122"/>
                <a:ea typeface="微软雅黑" pitchFamily="34" charset="-122"/>
              </a:rPr>
              <a:t>IPMI v2.0 RMCP+ LAN Interface</a:t>
            </a:r>
          </a:p>
          <a:p>
            <a:pPr marL="639763" lvl="1" indent="-246063">
              <a:buFont typeface="Wingdings" pitchFamily="2" charset="2"/>
              <a:buChar char="Ø"/>
            </a:pPr>
            <a:r>
              <a:rPr lang="en-US" altLang="zh-CN" sz="2000" dirty="0">
                <a:latin typeface="微软雅黑" pitchFamily="34" charset="-122"/>
                <a:ea typeface="微软雅黑" pitchFamily="34" charset="-122"/>
              </a:rPr>
              <a:t>free </a:t>
            </a:r>
            <a:r>
              <a:rPr lang="zh-CN" altLang="en-US" sz="2000" dirty="0">
                <a:latin typeface="微软雅黑" pitchFamily="34" charset="-122"/>
                <a:ea typeface="微软雅黑" pitchFamily="34" charset="-122"/>
              </a:rPr>
              <a:t>： </a:t>
            </a:r>
            <a:r>
              <a:rPr lang="en-US" altLang="zh-CN" sz="2000" dirty="0" err="1">
                <a:latin typeface="微软雅黑" pitchFamily="34" charset="-122"/>
                <a:ea typeface="微软雅黑" pitchFamily="34" charset="-122"/>
              </a:rPr>
              <a:t>FreeIPMI</a:t>
            </a:r>
            <a:r>
              <a:rPr lang="en-US" altLang="zh-CN" sz="2000" dirty="0">
                <a:latin typeface="微软雅黑" pitchFamily="34" charset="-122"/>
                <a:ea typeface="微软雅黑" pitchFamily="34" charset="-122"/>
              </a:rPr>
              <a:t> IPMI Interface</a:t>
            </a:r>
          </a:p>
          <a:p>
            <a:pPr>
              <a:buFontTx/>
              <a:buNone/>
            </a:pPr>
            <a:r>
              <a:rPr lang="zh-CN" altLang="zh-CN" sz="2400" dirty="0"/>
              <a:t>其中</a:t>
            </a:r>
            <a:r>
              <a:rPr lang="en-US" altLang="zh-CN" sz="2400" dirty="0"/>
              <a:t>[options...]</a:t>
            </a:r>
            <a:r>
              <a:rPr lang="zh-CN" altLang="zh-CN" sz="2400" dirty="0"/>
              <a:t>表示</a:t>
            </a:r>
            <a:r>
              <a:rPr lang="zh-CN" altLang="en-US" sz="2400" dirty="0"/>
              <a:t>可选参数：</a:t>
            </a:r>
            <a:endParaRPr lang="en-US" altLang="zh-CN" sz="2400" dirty="0"/>
          </a:p>
          <a:p>
            <a:pPr>
              <a:buFontTx/>
              <a:buNone/>
            </a:pPr>
            <a:r>
              <a:rPr lang="zh-CN" altLang="en-US" sz="2400" dirty="0"/>
              <a:t>请参考</a:t>
            </a:r>
            <a:r>
              <a:rPr lang="en-US" altLang="zh-CN" sz="2400" dirty="0" err="1"/>
              <a:t>ipmi_option_usage</a:t>
            </a:r>
            <a:r>
              <a:rPr lang="zh-CN" altLang="en-US" sz="2400" dirty="0"/>
              <a:t>中的描述</a:t>
            </a:r>
          </a:p>
          <a:p>
            <a:endParaRPr lang="zh-CN" altLang="en-US" dirty="0"/>
          </a:p>
        </p:txBody>
      </p:sp>
    </p:spTree>
    <p:extLst>
      <p:ext uri="{BB962C8B-B14F-4D97-AF65-F5344CB8AC3E}">
        <p14:creationId xmlns:p14="http://schemas.microsoft.com/office/powerpoint/2010/main" val="283538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是什么</a:t>
            </a:r>
            <a:endParaRPr lang="en-US" altLang="zh-CN" dirty="0"/>
          </a:p>
          <a:p>
            <a:endParaRPr lang="zh-CN" altLang="en-US" dirty="0"/>
          </a:p>
        </p:txBody>
      </p:sp>
      <p:sp>
        <p:nvSpPr>
          <p:cNvPr id="3" name="内容占位符 2"/>
          <p:cNvSpPr>
            <a:spLocks noGrp="1"/>
          </p:cNvSpPr>
          <p:nvPr>
            <p:ph sz="quarter" idx="14"/>
          </p:nvPr>
        </p:nvSpPr>
        <p:spPr/>
        <p:txBody>
          <a:bodyPr/>
          <a:lstStyle/>
          <a:p>
            <a:pPr>
              <a:defRPr/>
            </a:pPr>
            <a:r>
              <a:rPr lang="en-US" altLang="zh-CN" sz="3200" dirty="0">
                <a:solidFill>
                  <a:schemeClr val="accent1">
                    <a:lumMod val="50000"/>
                  </a:schemeClr>
                </a:solidFill>
                <a:latin typeface="Calibri" pitchFamily="34" charset="0"/>
              </a:rPr>
              <a:t>IPMI 1.5</a:t>
            </a:r>
          </a:p>
          <a:p>
            <a:pPr indent="342900">
              <a:buNone/>
              <a:defRPr/>
            </a:pPr>
            <a:r>
              <a:rPr lang="en-US" altLang="zh-CN" dirty="0">
                <a:latin typeface="微软雅黑" pitchFamily="34" charset="-122"/>
                <a:ea typeface="微软雅黑" pitchFamily="34" charset="-122"/>
              </a:rPr>
              <a:t> </a:t>
            </a:r>
            <a:r>
              <a:rPr lang="en-US" altLang="zh-CN" sz="2400" dirty="0">
                <a:latin typeface="Times New Roman" pitchFamily="18" charset="0"/>
              </a:rPr>
              <a:t>IPMI 1.5 </a:t>
            </a:r>
            <a:r>
              <a:rPr lang="zh-CN" altLang="zh-CN" sz="2400" dirty="0">
                <a:latin typeface="Times New Roman" pitchFamily="18" charset="0"/>
              </a:rPr>
              <a:t>规范包括了通过串行口、调制解调器以及局域网远程控制网络服务器进行系统管理的能力。即使在服务器未开电源的情况下，管理员也能远距离进入 </a:t>
            </a:r>
            <a:r>
              <a:rPr lang="en-US" altLang="zh-CN" sz="2400" dirty="0">
                <a:latin typeface="Times New Roman" pitchFamily="18" charset="0"/>
              </a:rPr>
              <a:t>IPMI </a:t>
            </a:r>
            <a:r>
              <a:rPr lang="zh-CN" altLang="zh-CN" sz="2400" dirty="0">
                <a:latin typeface="Times New Roman" pitchFamily="18" charset="0"/>
              </a:rPr>
              <a:t>系统，查询服务器系统的健康状况，进行重开机或重关机，或重新配置以及恢复系统。</a:t>
            </a:r>
            <a:endParaRPr lang="en-US" altLang="zh-CN" sz="2400" dirty="0">
              <a:latin typeface="Times New Roman" pitchFamily="18" charset="0"/>
            </a:endParaRPr>
          </a:p>
          <a:p>
            <a:pPr indent="342900">
              <a:buNone/>
              <a:defRPr/>
            </a:pPr>
            <a:r>
              <a:rPr lang="en-US" altLang="zh-CN" sz="2400" dirty="0">
                <a:latin typeface="Times New Roman" pitchFamily="18" charset="0"/>
              </a:rPr>
              <a:t>    </a:t>
            </a:r>
            <a:r>
              <a:rPr lang="zh-CN" altLang="zh-CN" sz="2400" dirty="0">
                <a:latin typeface="Times New Roman" pitchFamily="18" charset="0"/>
              </a:rPr>
              <a:t>另外系统也可以自动地通过局域网向服务器管理员发出警报信息，这样网络管理人员便可以随时随地在第一时间了解整个网络系统的物理健康状况，以采取积极的应对措施。</a:t>
            </a:r>
            <a:endParaRPr lang="zh-CN" altLang="en-US" sz="2400" dirty="0">
              <a:latin typeface="Times New Roman" pitchFamily="18" charset="0"/>
            </a:endParaRPr>
          </a:p>
          <a:p>
            <a:endParaRPr lang="zh-CN" altLang="en-US" dirty="0"/>
          </a:p>
        </p:txBody>
      </p:sp>
    </p:spTree>
    <p:extLst>
      <p:ext uri="{BB962C8B-B14F-4D97-AF65-F5344CB8AC3E}">
        <p14:creationId xmlns:p14="http://schemas.microsoft.com/office/powerpoint/2010/main" val="241280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IPMITOOL</a:t>
            </a:r>
            <a:r>
              <a:rPr lang="zh-CN" altLang="en-US" dirty="0"/>
              <a:t>软件</a:t>
            </a:r>
          </a:p>
        </p:txBody>
      </p:sp>
      <p:sp>
        <p:nvSpPr>
          <p:cNvPr id="4" name="内容占位符 2"/>
          <p:cNvSpPr>
            <a:spLocks noGrp="1"/>
          </p:cNvSpPr>
          <p:nvPr>
            <p:ph idx="4294967295"/>
          </p:nvPr>
        </p:nvSpPr>
        <p:spPr>
          <a:xfrm>
            <a:off x="457200" y="1371600"/>
            <a:ext cx="8229600" cy="5029200"/>
          </a:xfrm>
          <a:prstGeom prst="rect">
            <a:avLst/>
          </a:prstGeom>
        </p:spPr>
        <p:txBody>
          <a:bodyPr/>
          <a:lstStyle/>
          <a:p>
            <a:pPr>
              <a:buFontTx/>
              <a:buNone/>
            </a:pPr>
            <a:r>
              <a:rPr lang="en-US" altLang="zh-CN" sz="2400" dirty="0"/>
              <a:t>command </a:t>
            </a:r>
            <a:r>
              <a:rPr lang="zh-CN" altLang="zh-CN" sz="2400" dirty="0"/>
              <a:t>有以下项：</a:t>
            </a:r>
            <a:endParaRPr lang="en-US" altLang="zh-CN" sz="2400" dirty="0"/>
          </a:p>
          <a:p>
            <a:pPr marL="639763" lvl="1" indent="-246063" eaLnBrk="1" hangingPunct="1">
              <a:buFont typeface="Wingdings" pitchFamily="2" charset="2"/>
              <a:buChar char="Ø"/>
            </a:pPr>
            <a:r>
              <a:rPr lang="en-US" altLang="zh-CN" sz="1200" dirty="0">
                <a:latin typeface="微软雅黑" pitchFamily="34" charset="-122"/>
                <a:ea typeface="微软雅黑" pitchFamily="34" charset="-122"/>
              </a:rPr>
              <a:t>raw</a:t>
            </a:r>
            <a:r>
              <a:rPr lang="zh-CN" altLang="zh-CN" sz="1200" dirty="0">
                <a:latin typeface="微软雅黑" pitchFamily="34" charset="-122"/>
                <a:ea typeface="微软雅黑" pitchFamily="34" charset="-122"/>
              </a:rPr>
              <a:t>：发送一个原始的</a:t>
            </a:r>
            <a:r>
              <a:rPr lang="en-US" altLang="zh-CN" sz="1200" dirty="0">
                <a:latin typeface="微软雅黑" pitchFamily="34" charset="-122"/>
                <a:ea typeface="微软雅黑" pitchFamily="34" charset="-122"/>
              </a:rPr>
              <a:t> IPMI </a:t>
            </a:r>
            <a:r>
              <a:rPr lang="zh-CN" altLang="zh-CN" sz="1200" dirty="0">
                <a:latin typeface="微软雅黑" pitchFamily="34" charset="-122"/>
                <a:ea typeface="微软雅黑" pitchFamily="34" charset="-122"/>
              </a:rPr>
              <a:t>请求，并且打印回复信息。</a:t>
            </a:r>
            <a:endParaRPr lang="en-US" altLang="zh-CN" sz="1200" dirty="0">
              <a:latin typeface="微软雅黑" pitchFamily="34" charset="-122"/>
              <a:ea typeface="微软雅黑" pitchFamily="34" charset="-122"/>
            </a:endParaRPr>
          </a:p>
          <a:p>
            <a:pPr marL="639763" lvl="1" indent="-246063" eaLnBrk="1" hangingPunct="1">
              <a:buFont typeface="Wingdings" pitchFamily="2" charset="2"/>
              <a:buChar char="Ø"/>
            </a:pPr>
            <a:r>
              <a:rPr lang="en-US" altLang="zh-CN" sz="1200" dirty="0">
                <a:latin typeface="微软雅黑" pitchFamily="34" charset="-122"/>
                <a:ea typeface="微软雅黑" pitchFamily="34" charset="-122"/>
              </a:rPr>
              <a:t>i2c : Send an I2C Master Write-Read command and print response</a:t>
            </a:r>
          </a:p>
          <a:p>
            <a:pPr marL="639763" lvl="1" indent="-246063" eaLnBrk="1" hangingPunct="1">
              <a:buFont typeface="Wingdings" pitchFamily="2" charset="2"/>
              <a:buChar char="Ø"/>
            </a:pPr>
            <a:r>
              <a:rPr lang="en-US" altLang="zh-CN" sz="1200" dirty="0" err="1">
                <a:latin typeface="微软雅黑" pitchFamily="34" charset="-122"/>
                <a:ea typeface="微软雅黑" pitchFamily="34" charset="-122"/>
              </a:rPr>
              <a:t>spd</a:t>
            </a:r>
            <a:r>
              <a:rPr lang="en-US" altLang="zh-CN" sz="1200" dirty="0">
                <a:latin typeface="微软雅黑" pitchFamily="34" charset="-122"/>
                <a:ea typeface="微软雅黑" pitchFamily="34" charset="-122"/>
              </a:rPr>
              <a:t> : Print SPD info from remote I2C device</a:t>
            </a:r>
            <a:endParaRPr lang="zh-CN" altLang="zh-CN" sz="1200" dirty="0">
              <a:latin typeface="微软雅黑" pitchFamily="34" charset="-122"/>
              <a:ea typeface="微软雅黑" pitchFamily="34" charset="-122"/>
            </a:endParaRPr>
          </a:p>
          <a:p>
            <a:pPr marL="639763" lvl="1" indent="-246063" eaLnBrk="1" hangingPunct="1">
              <a:buFont typeface="Wingdings" pitchFamily="2" charset="2"/>
              <a:buChar char="Ø"/>
            </a:pPr>
            <a:r>
              <a:rPr lang="en-US" altLang="zh-CN" sz="1200" dirty="0" err="1">
                <a:latin typeface="微软雅黑" pitchFamily="34" charset="-122"/>
                <a:ea typeface="微软雅黑" pitchFamily="34" charset="-122"/>
              </a:rPr>
              <a:t>lan</a:t>
            </a:r>
            <a:r>
              <a:rPr lang="zh-CN" altLang="zh-CN" sz="1200" dirty="0">
                <a:latin typeface="微软雅黑" pitchFamily="34" charset="-122"/>
                <a:ea typeface="微软雅黑" pitchFamily="34" charset="-122"/>
              </a:rPr>
              <a:t>：配置网络（</a:t>
            </a:r>
            <a:r>
              <a:rPr lang="en-US" altLang="zh-CN" sz="1200" dirty="0" err="1">
                <a:latin typeface="微软雅黑" pitchFamily="34" charset="-122"/>
                <a:ea typeface="微软雅黑" pitchFamily="34" charset="-122"/>
              </a:rPr>
              <a:t>lan</a:t>
            </a:r>
            <a:r>
              <a:rPr lang="zh-CN" altLang="zh-CN" sz="1200" dirty="0">
                <a:latin typeface="微软雅黑" pitchFamily="34" charset="-122"/>
                <a:ea typeface="微软雅黑" pitchFamily="34" charset="-122"/>
              </a:rPr>
              <a:t>）信道</a:t>
            </a:r>
            <a:r>
              <a:rPr lang="en-US" altLang="zh-CN" sz="1200" dirty="0">
                <a:latin typeface="微软雅黑" pitchFamily="34" charset="-122"/>
                <a:ea typeface="微软雅黑" pitchFamily="34" charset="-122"/>
              </a:rPr>
              <a:t>(channel)</a:t>
            </a:r>
            <a:endParaRPr lang="zh-CN" altLang="zh-CN" sz="1200" dirty="0">
              <a:latin typeface="微软雅黑" pitchFamily="34" charset="-122"/>
              <a:ea typeface="微软雅黑" pitchFamily="34" charset="-122"/>
            </a:endParaRPr>
          </a:p>
          <a:p>
            <a:pPr marL="639763" lvl="1" indent="-246063" eaLnBrk="1" hangingPunct="1">
              <a:buFont typeface="Wingdings" pitchFamily="2" charset="2"/>
              <a:buChar char="Ø"/>
            </a:pPr>
            <a:r>
              <a:rPr lang="en-US" altLang="zh-CN" sz="1200" dirty="0">
                <a:latin typeface="微软雅黑" pitchFamily="34" charset="-122"/>
                <a:ea typeface="微软雅黑" pitchFamily="34" charset="-122"/>
              </a:rPr>
              <a:t>chassis </a:t>
            </a:r>
            <a:r>
              <a:rPr lang="zh-CN" altLang="zh-CN" sz="1200" dirty="0">
                <a:latin typeface="微软雅黑" pitchFamily="34" charset="-122"/>
                <a:ea typeface="微软雅黑" pitchFamily="34" charset="-122"/>
              </a:rPr>
              <a:t>：查看底盘的状态和配置电源</a:t>
            </a:r>
            <a:endParaRPr lang="en-US" altLang="zh-CN" sz="1200" dirty="0">
              <a:latin typeface="微软雅黑" pitchFamily="34" charset="-122"/>
              <a:ea typeface="微软雅黑" pitchFamily="34" charset="-122"/>
            </a:endParaRPr>
          </a:p>
          <a:p>
            <a:pPr marL="639763" lvl="1" indent="-246063" eaLnBrk="1" hangingPunct="1">
              <a:buFont typeface="Wingdings" pitchFamily="2" charset="2"/>
              <a:buChar char="Ø"/>
            </a:pPr>
            <a:r>
              <a:rPr lang="en-US" altLang="zh-CN" sz="1200" dirty="0">
                <a:latin typeface="微软雅黑" pitchFamily="34" charset="-122"/>
                <a:ea typeface="微软雅黑" pitchFamily="34" charset="-122"/>
              </a:rPr>
              <a:t>Power : Shortcut to chassis power commands</a:t>
            </a:r>
            <a:endParaRPr lang="zh-CN" altLang="zh-CN" sz="1200" dirty="0">
              <a:latin typeface="微软雅黑" pitchFamily="34" charset="-122"/>
              <a:ea typeface="微软雅黑" pitchFamily="34" charset="-122"/>
            </a:endParaRPr>
          </a:p>
          <a:p>
            <a:pPr marL="639763" lvl="1" indent="-246063" eaLnBrk="1" hangingPunct="1">
              <a:buFont typeface="Wingdings" pitchFamily="2" charset="2"/>
              <a:buChar char="Ø"/>
            </a:pPr>
            <a:r>
              <a:rPr lang="en-US" altLang="zh-CN" sz="1200" dirty="0">
                <a:latin typeface="微软雅黑" pitchFamily="34" charset="-122"/>
                <a:ea typeface="微软雅黑" pitchFamily="34" charset="-122"/>
              </a:rPr>
              <a:t>event</a:t>
            </a:r>
            <a:r>
              <a:rPr lang="zh-CN" altLang="zh-CN" sz="1200" dirty="0">
                <a:latin typeface="微软雅黑" pitchFamily="34" charset="-122"/>
                <a:ea typeface="微软雅黑" pitchFamily="34" charset="-122"/>
              </a:rPr>
              <a:t>：向</a:t>
            </a:r>
            <a:r>
              <a:rPr lang="en-US" altLang="zh-CN" sz="1200" dirty="0">
                <a:latin typeface="微软雅黑" pitchFamily="34" charset="-122"/>
                <a:ea typeface="微软雅黑" pitchFamily="34" charset="-122"/>
              </a:rPr>
              <a:t> BMC </a:t>
            </a:r>
            <a:r>
              <a:rPr lang="zh-CN" altLang="zh-CN" sz="1200" dirty="0">
                <a:latin typeface="微软雅黑" pitchFamily="34" charset="-122"/>
                <a:ea typeface="微软雅黑" pitchFamily="34" charset="-122"/>
              </a:rPr>
              <a:t>发送一个已定义的事件（</a:t>
            </a:r>
            <a:r>
              <a:rPr lang="en-US" altLang="zh-CN" sz="1200" dirty="0">
                <a:latin typeface="微软雅黑" pitchFamily="34" charset="-122"/>
                <a:ea typeface="微软雅黑" pitchFamily="34" charset="-122"/>
              </a:rPr>
              <a:t>event</a:t>
            </a:r>
            <a:r>
              <a:rPr lang="zh-CN" altLang="zh-CN" sz="1200" dirty="0">
                <a:latin typeface="微软雅黑" pitchFamily="34" charset="-122"/>
                <a:ea typeface="微软雅黑" pitchFamily="34" charset="-122"/>
              </a:rPr>
              <a:t>），可用于测试配置的</a:t>
            </a:r>
            <a:r>
              <a:rPr lang="en-US" altLang="zh-CN" sz="1200" dirty="0">
                <a:latin typeface="微软雅黑" pitchFamily="34" charset="-122"/>
                <a:ea typeface="微软雅黑" pitchFamily="34" charset="-122"/>
              </a:rPr>
              <a:t> SNMP </a:t>
            </a:r>
            <a:r>
              <a:rPr lang="zh-CN" altLang="zh-CN" sz="1200" dirty="0">
                <a:latin typeface="微软雅黑" pitchFamily="34" charset="-122"/>
                <a:ea typeface="微软雅黑" pitchFamily="34" charset="-122"/>
              </a:rPr>
              <a:t>是否成功</a:t>
            </a:r>
          </a:p>
          <a:p>
            <a:pPr marL="639763" lvl="1" indent="-246063" eaLnBrk="1" hangingPunct="1">
              <a:buFont typeface="Wingdings" pitchFamily="2" charset="2"/>
              <a:buChar char="Ø"/>
            </a:pPr>
            <a:r>
              <a:rPr lang="en-US" altLang="zh-CN" sz="1200" dirty="0">
                <a:latin typeface="微软雅黑" pitchFamily="34" charset="-122"/>
                <a:ea typeface="微软雅黑" pitchFamily="34" charset="-122"/>
              </a:rPr>
              <a:t>mc</a:t>
            </a:r>
            <a:r>
              <a:rPr lang="zh-CN" altLang="zh-CN" sz="1200" dirty="0">
                <a:latin typeface="微软雅黑" pitchFamily="34" charset="-122"/>
                <a:ea typeface="微软雅黑" pitchFamily="34" charset="-122"/>
              </a:rPr>
              <a:t>： 查看</a:t>
            </a:r>
            <a:r>
              <a:rPr lang="en-US" altLang="zh-CN" sz="1200" dirty="0">
                <a:latin typeface="微软雅黑" pitchFamily="34" charset="-122"/>
                <a:ea typeface="微软雅黑" pitchFamily="34" charset="-122"/>
              </a:rPr>
              <a:t> MC</a:t>
            </a:r>
            <a:r>
              <a:rPr lang="zh-CN" altLang="zh-CN"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Management </a:t>
            </a:r>
            <a:r>
              <a:rPr lang="en-US" altLang="zh-CN" sz="1200" dirty="0" err="1">
                <a:latin typeface="微软雅黑" pitchFamily="34" charset="-122"/>
                <a:ea typeface="微软雅黑" pitchFamily="34" charset="-122"/>
              </a:rPr>
              <a:t>Contollor</a:t>
            </a:r>
            <a:r>
              <a:rPr lang="zh-CN" altLang="zh-CN" sz="1200" dirty="0">
                <a:latin typeface="微软雅黑" pitchFamily="34" charset="-122"/>
                <a:ea typeface="微软雅黑" pitchFamily="34" charset="-122"/>
              </a:rPr>
              <a:t>）状态和各种允许的项</a:t>
            </a:r>
          </a:p>
          <a:p>
            <a:pPr marL="639763" lvl="1" indent="-246063" eaLnBrk="1" hangingPunct="1">
              <a:buFont typeface="Wingdings" pitchFamily="2" charset="2"/>
              <a:buChar char="Ø"/>
            </a:pPr>
            <a:r>
              <a:rPr lang="en-US" altLang="zh-CN" sz="1200" dirty="0" err="1">
                <a:latin typeface="微软雅黑" pitchFamily="34" charset="-122"/>
                <a:ea typeface="微软雅黑" pitchFamily="34" charset="-122"/>
              </a:rPr>
              <a:t>sdr</a:t>
            </a:r>
            <a:r>
              <a:rPr lang="zh-CN" altLang="zh-CN" sz="1200" dirty="0">
                <a:latin typeface="微软雅黑" pitchFamily="34" charset="-122"/>
                <a:ea typeface="微软雅黑" pitchFamily="34" charset="-122"/>
              </a:rPr>
              <a:t>：打印传感器仓库中的任何监控项和从传感器读取到的值。</a:t>
            </a:r>
          </a:p>
          <a:p>
            <a:pPr marL="639763" lvl="1" indent="-246063" eaLnBrk="1" hangingPunct="1">
              <a:buFont typeface="Wingdings" pitchFamily="2" charset="2"/>
              <a:buChar char="Ø"/>
            </a:pPr>
            <a:r>
              <a:rPr lang="en-US" altLang="zh-CN" sz="1200" dirty="0">
                <a:latin typeface="微软雅黑" pitchFamily="34" charset="-122"/>
                <a:ea typeface="微软雅黑" pitchFamily="34" charset="-122"/>
              </a:rPr>
              <a:t>sensor</a:t>
            </a:r>
            <a:r>
              <a:rPr lang="zh-CN" altLang="zh-CN" sz="1200" dirty="0">
                <a:latin typeface="微软雅黑" pitchFamily="34" charset="-122"/>
                <a:ea typeface="微软雅黑" pitchFamily="34" charset="-122"/>
              </a:rPr>
              <a:t>：打印周详的传感器信息。</a:t>
            </a:r>
          </a:p>
          <a:p>
            <a:pPr marL="639763" lvl="1" indent="-246063" eaLnBrk="1" hangingPunct="1">
              <a:buFont typeface="Wingdings" pitchFamily="2" charset="2"/>
              <a:buChar char="Ø"/>
            </a:pPr>
            <a:r>
              <a:rPr lang="en-US" altLang="zh-CN" sz="1200" dirty="0" err="1">
                <a:latin typeface="微软雅黑" pitchFamily="34" charset="-122"/>
                <a:ea typeface="微软雅黑" pitchFamily="34" charset="-122"/>
              </a:rPr>
              <a:t>fru</a:t>
            </a:r>
            <a:r>
              <a:rPr lang="zh-CN" altLang="zh-CN" sz="1200" dirty="0">
                <a:latin typeface="微软雅黑" pitchFamily="34" charset="-122"/>
                <a:ea typeface="微软雅黑" pitchFamily="34" charset="-122"/>
              </a:rPr>
              <a:t>：打印内建的</a:t>
            </a:r>
            <a:r>
              <a:rPr lang="en-US" altLang="zh-CN" sz="1200" dirty="0">
                <a:latin typeface="微软雅黑" pitchFamily="34" charset="-122"/>
                <a:ea typeface="微软雅黑" pitchFamily="34" charset="-122"/>
              </a:rPr>
              <a:t> Field Replaceable Unit (FRU)</a:t>
            </a:r>
            <a:r>
              <a:rPr lang="zh-CN" altLang="zh-CN" sz="1200" dirty="0">
                <a:latin typeface="微软雅黑" pitchFamily="34" charset="-122"/>
                <a:ea typeface="微软雅黑" pitchFamily="34" charset="-122"/>
              </a:rPr>
              <a:t>信息</a:t>
            </a:r>
          </a:p>
          <a:p>
            <a:pPr marL="639763" lvl="1" indent="-246063" eaLnBrk="1" hangingPunct="1">
              <a:buFont typeface="Wingdings" pitchFamily="2" charset="2"/>
              <a:buChar char="Ø"/>
            </a:pPr>
            <a:r>
              <a:rPr lang="en-US" altLang="zh-CN" sz="1200" dirty="0" err="1">
                <a:latin typeface="微软雅黑" pitchFamily="34" charset="-122"/>
                <a:ea typeface="微软雅黑" pitchFamily="34" charset="-122"/>
              </a:rPr>
              <a:t>sel</a:t>
            </a:r>
            <a:r>
              <a:rPr lang="zh-CN" altLang="zh-CN" sz="1200" dirty="0">
                <a:latin typeface="微软雅黑" pitchFamily="34" charset="-122"/>
                <a:ea typeface="微软雅黑" pitchFamily="34" charset="-122"/>
              </a:rPr>
              <a:t>： 打印</a:t>
            </a:r>
            <a:r>
              <a:rPr lang="en-US" altLang="zh-CN" sz="1200" dirty="0">
                <a:latin typeface="微软雅黑" pitchFamily="34" charset="-122"/>
                <a:ea typeface="微软雅黑" pitchFamily="34" charset="-122"/>
              </a:rPr>
              <a:t> System Event Log (SEL)</a:t>
            </a:r>
            <a:endParaRPr lang="zh-CN" altLang="zh-CN" sz="1200" dirty="0">
              <a:latin typeface="微软雅黑" pitchFamily="34" charset="-122"/>
              <a:ea typeface="微软雅黑" pitchFamily="34" charset="-122"/>
            </a:endParaRPr>
          </a:p>
          <a:p>
            <a:pPr marL="639763" lvl="1" indent="-246063" eaLnBrk="1" hangingPunct="1">
              <a:buFont typeface="Wingdings" pitchFamily="2" charset="2"/>
              <a:buChar char="Ø"/>
            </a:pPr>
            <a:r>
              <a:rPr lang="en-US" altLang="zh-CN" sz="1200" dirty="0" err="1">
                <a:latin typeface="微软雅黑" pitchFamily="34" charset="-122"/>
                <a:ea typeface="微软雅黑" pitchFamily="34" charset="-122"/>
              </a:rPr>
              <a:t>pef</a:t>
            </a:r>
            <a:r>
              <a:rPr lang="zh-CN" altLang="zh-CN" sz="1200" dirty="0">
                <a:latin typeface="微软雅黑" pitchFamily="34" charset="-122"/>
                <a:ea typeface="微软雅黑" pitchFamily="34" charset="-122"/>
              </a:rPr>
              <a:t>： 配置</a:t>
            </a:r>
            <a:r>
              <a:rPr lang="en-US" altLang="zh-CN" sz="1200" dirty="0">
                <a:latin typeface="微软雅黑" pitchFamily="34" charset="-122"/>
                <a:ea typeface="微软雅黑" pitchFamily="34" charset="-122"/>
              </a:rPr>
              <a:t> Platform Event Filtering (PEF)</a:t>
            </a:r>
            <a:r>
              <a:rPr lang="zh-CN" altLang="zh-CN" sz="1200" dirty="0">
                <a:latin typeface="微软雅黑" pitchFamily="34" charset="-122"/>
                <a:ea typeface="微软雅黑" pitchFamily="34" charset="-122"/>
              </a:rPr>
              <a:t>，事件过滤平台用于在监控系统发现有</a:t>
            </a:r>
          </a:p>
          <a:p>
            <a:pPr marL="639763" lvl="1" indent="-246063" eaLnBrk="1" hangingPunct="1">
              <a:buFont typeface="Wingdings" pitchFamily="2" charset="2"/>
              <a:buChar char="Ø"/>
            </a:pPr>
            <a:r>
              <a:rPr lang="en-US" altLang="zh-CN" sz="1200" dirty="0">
                <a:latin typeface="微软雅黑" pitchFamily="34" charset="-122"/>
                <a:ea typeface="微软雅黑" pitchFamily="34" charset="-122"/>
              </a:rPr>
              <a:t>event </a:t>
            </a:r>
            <a:r>
              <a:rPr lang="zh-CN" altLang="zh-CN" sz="1200" dirty="0">
                <a:latin typeface="微软雅黑" pitchFamily="34" charset="-122"/>
                <a:ea typeface="微软雅黑" pitchFamily="34" charset="-122"/>
              </a:rPr>
              <a:t>时候，用</a:t>
            </a:r>
            <a:r>
              <a:rPr lang="en-US" altLang="zh-CN" sz="1200" dirty="0">
                <a:latin typeface="微软雅黑" pitchFamily="34" charset="-122"/>
                <a:ea typeface="微软雅黑" pitchFamily="34" charset="-122"/>
              </a:rPr>
              <a:t> PEF </a:t>
            </a:r>
            <a:r>
              <a:rPr lang="zh-CN" altLang="zh-CN" sz="1200" dirty="0">
                <a:latin typeface="微软雅黑" pitchFamily="34" charset="-122"/>
                <a:ea typeface="微软雅黑" pitchFamily="34" charset="-122"/>
              </a:rPr>
              <a:t>中的策略进行事件过滤，然后看是否需要报警。</a:t>
            </a:r>
          </a:p>
          <a:p>
            <a:pPr marL="639763" lvl="1" indent="-246063" eaLnBrk="1" hangingPunct="1">
              <a:buFont typeface="Wingdings" pitchFamily="2" charset="2"/>
              <a:buChar char="Ø"/>
            </a:pPr>
            <a:r>
              <a:rPr lang="en-US" altLang="zh-CN" sz="1200" dirty="0">
                <a:latin typeface="微软雅黑" pitchFamily="34" charset="-122"/>
                <a:ea typeface="微软雅黑" pitchFamily="34" charset="-122"/>
              </a:rPr>
              <a:t>sol/</a:t>
            </a:r>
            <a:r>
              <a:rPr lang="en-US" altLang="zh-CN" sz="1200" dirty="0" err="1">
                <a:latin typeface="微软雅黑" pitchFamily="34" charset="-122"/>
                <a:ea typeface="微软雅黑" pitchFamily="34" charset="-122"/>
              </a:rPr>
              <a:t>isol</a:t>
            </a:r>
            <a:r>
              <a:rPr lang="zh-CN" altLang="zh-CN" sz="1200" dirty="0">
                <a:latin typeface="微软雅黑" pitchFamily="34" charset="-122"/>
                <a:ea typeface="微软雅黑" pitchFamily="34" charset="-122"/>
              </a:rPr>
              <a:t>：用于配置通过串口的</a:t>
            </a: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Lan</a:t>
            </a:r>
            <a:r>
              <a:rPr lang="en-US" altLang="zh-CN" sz="1200" dirty="0">
                <a:latin typeface="微软雅黑" pitchFamily="34" charset="-122"/>
                <a:ea typeface="微软雅黑" pitchFamily="34" charset="-122"/>
              </a:rPr>
              <a:t> </a:t>
            </a:r>
            <a:r>
              <a:rPr lang="zh-CN" altLang="zh-CN" sz="1200" dirty="0">
                <a:latin typeface="微软雅黑" pitchFamily="34" charset="-122"/>
                <a:ea typeface="微软雅黑" pitchFamily="34" charset="-122"/>
              </a:rPr>
              <a:t>进行监控</a:t>
            </a:r>
          </a:p>
          <a:p>
            <a:pPr marL="639763" lvl="1" indent="-246063" eaLnBrk="1" hangingPunct="1">
              <a:buFont typeface="Wingdings" pitchFamily="2" charset="2"/>
              <a:buChar char="Ø"/>
            </a:pPr>
            <a:r>
              <a:rPr lang="en-US" altLang="zh-CN" sz="1200" dirty="0">
                <a:latin typeface="微软雅黑" pitchFamily="34" charset="-122"/>
                <a:ea typeface="微软雅黑" pitchFamily="34" charset="-122"/>
              </a:rPr>
              <a:t>user</a:t>
            </a:r>
            <a:r>
              <a:rPr lang="zh-CN" altLang="zh-CN" sz="1200" dirty="0">
                <a:latin typeface="微软雅黑" pitchFamily="34" charset="-122"/>
                <a:ea typeface="微软雅黑" pitchFamily="34" charset="-122"/>
              </a:rPr>
              <a:t>：配置</a:t>
            </a:r>
            <a:r>
              <a:rPr lang="en-US" altLang="zh-CN" sz="1200" dirty="0">
                <a:latin typeface="微软雅黑" pitchFamily="34" charset="-122"/>
                <a:ea typeface="微软雅黑" pitchFamily="34" charset="-122"/>
              </a:rPr>
              <a:t> BMC </a:t>
            </a:r>
            <a:r>
              <a:rPr lang="zh-CN" altLang="zh-CN" sz="1200" dirty="0">
                <a:latin typeface="微软雅黑" pitchFamily="34" charset="-122"/>
                <a:ea typeface="微软雅黑" pitchFamily="34" charset="-122"/>
              </a:rPr>
              <a:t>中用户的信息 。</a:t>
            </a:r>
          </a:p>
          <a:p>
            <a:pPr marL="639763" lvl="1" indent="-246063" eaLnBrk="1" hangingPunct="1">
              <a:buFont typeface="Wingdings" pitchFamily="2" charset="2"/>
              <a:buChar char="Ø"/>
            </a:pPr>
            <a:r>
              <a:rPr lang="en-US" altLang="zh-CN" sz="1200" dirty="0">
                <a:latin typeface="微软雅黑" pitchFamily="34" charset="-122"/>
                <a:ea typeface="微软雅黑" pitchFamily="34" charset="-122"/>
              </a:rPr>
              <a:t>channel</a:t>
            </a:r>
            <a:r>
              <a:rPr lang="zh-CN" altLang="zh-CN" sz="1200" dirty="0">
                <a:latin typeface="微软雅黑" pitchFamily="34" charset="-122"/>
                <a:ea typeface="微软雅黑" pitchFamily="34" charset="-122"/>
              </a:rPr>
              <a:t>：配置</a:t>
            </a:r>
            <a:r>
              <a:rPr lang="en-US" altLang="zh-CN" sz="1200" dirty="0">
                <a:latin typeface="微软雅黑" pitchFamily="34" charset="-122"/>
                <a:ea typeface="微软雅黑" pitchFamily="34" charset="-122"/>
              </a:rPr>
              <a:t> Management Controller </a:t>
            </a:r>
            <a:r>
              <a:rPr lang="zh-CN" altLang="zh-CN" sz="1200" dirty="0">
                <a:latin typeface="微软雅黑" pitchFamily="34" charset="-122"/>
                <a:ea typeface="微软雅黑" pitchFamily="34" charset="-122"/>
              </a:rPr>
              <a:t>信道。</a:t>
            </a:r>
            <a:endParaRPr lang="en-US" altLang="zh-CN" sz="1200" dirty="0">
              <a:latin typeface="微软雅黑" pitchFamily="34" charset="-122"/>
              <a:ea typeface="微软雅黑" pitchFamily="34" charset="-122"/>
            </a:endParaRPr>
          </a:p>
          <a:p>
            <a:pPr marL="639763" lvl="1" indent="-246063" eaLnBrk="1" hangingPunct="1">
              <a:buFont typeface="Wingdings" pitchFamily="2" charset="2"/>
              <a:buChar char="Ø"/>
            </a:pPr>
            <a:r>
              <a:rPr lang="en-US" altLang="zh-CN" sz="1200" dirty="0">
                <a:latin typeface="微软雅黑" pitchFamily="34" charset="-122"/>
                <a:ea typeface="微软雅黑" pitchFamily="34" charset="-122"/>
              </a:rPr>
              <a:t>session : Print session information.</a:t>
            </a:r>
          </a:p>
          <a:p>
            <a:pPr marL="639763" lvl="1" indent="-246063" eaLnBrk="1" hangingPunct="1">
              <a:buFont typeface="Wingdings" pitchFamily="2" charset="2"/>
              <a:buChar char="Ø"/>
            </a:pPr>
            <a:r>
              <a:rPr lang="en-US" altLang="zh-CN" sz="1200" dirty="0" err="1">
                <a:latin typeface="微软雅黑" pitchFamily="34" charset="-122"/>
                <a:ea typeface="微软雅黑" pitchFamily="34" charset="-122"/>
              </a:rPr>
              <a:t>picmg</a:t>
            </a:r>
            <a:r>
              <a:rPr lang="en-US" altLang="zh-CN" sz="1200" dirty="0">
                <a:latin typeface="微软雅黑" pitchFamily="34" charset="-122"/>
                <a:ea typeface="微软雅黑" pitchFamily="34" charset="-122"/>
              </a:rPr>
              <a:t> : Run a PICMG/ATCA extended </a:t>
            </a:r>
            <a:r>
              <a:rPr lang="en-US" altLang="zh-CN" sz="1200" dirty="0" err="1">
                <a:latin typeface="微软雅黑" pitchFamily="34" charset="-122"/>
                <a:ea typeface="微软雅黑" pitchFamily="34" charset="-122"/>
              </a:rPr>
              <a:t>cmd</a:t>
            </a:r>
            <a:endParaRPr lang="en-US" altLang="zh-CN" sz="1200" dirty="0">
              <a:latin typeface="微软雅黑" pitchFamily="34" charset="-122"/>
              <a:ea typeface="微软雅黑" pitchFamily="34" charset="-122"/>
            </a:endParaRPr>
          </a:p>
          <a:p>
            <a:pPr marL="639763" lvl="1" indent="-246063" eaLnBrk="1" hangingPunct="1">
              <a:buFont typeface="Wingdings" pitchFamily="2" charset="2"/>
              <a:buChar char="Ø"/>
            </a:pPr>
            <a:r>
              <a:rPr lang="en-US" altLang="zh-CN" sz="1200" dirty="0">
                <a:latin typeface="微软雅黑" pitchFamily="34" charset="-122"/>
                <a:ea typeface="微软雅黑" pitchFamily="34" charset="-122"/>
              </a:rPr>
              <a:t>firewall : Configure Firmware Firewall</a:t>
            </a:r>
            <a:endParaRPr lang="zh-CN" altLang="en-US" sz="1200" dirty="0">
              <a:latin typeface="微软雅黑" pitchFamily="34" charset="-122"/>
              <a:ea typeface="微软雅黑" pitchFamily="34" charset="-122"/>
            </a:endParaRPr>
          </a:p>
          <a:p>
            <a:pPr>
              <a:buFontTx/>
              <a:buNone/>
            </a:pPr>
            <a:endParaRPr lang="zh-CN" altLang="en-US" dirty="0"/>
          </a:p>
        </p:txBody>
      </p:sp>
    </p:spTree>
    <p:extLst>
      <p:ext uri="{BB962C8B-B14F-4D97-AF65-F5344CB8AC3E}">
        <p14:creationId xmlns:p14="http://schemas.microsoft.com/office/powerpoint/2010/main" val="1025288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IPMITOOL</a:t>
            </a:r>
            <a:r>
              <a:rPr lang="zh-CN" altLang="en-US" dirty="0"/>
              <a:t>软件</a:t>
            </a:r>
          </a:p>
        </p:txBody>
      </p:sp>
      <p:sp>
        <p:nvSpPr>
          <p:cNvPr id="4" name="内容占位符 2"/>
          <p:cNvSpPr>
            <a:spLocks noGrp="1"/>
          </p:cNvSpPr>
          <p:nvPr>
            <p:ph idx="4294967295"/>
          </p:nvPr>
        </p:nvSpPr>
        <p:spPr>
          <a:xfrm>
            <a:off x="304800" y="1828800"/>
            <a:ext cx="8229600" cy="4525963"/>
          </a:xfrm>
          <a:prstGeom prst="rect">
            <a:avLst/>
          </a:prstGeom>
        </p:spPr>
        <p:txBody>
          <a:bodyPr/>
          <a:lstStyle/>
          <a:p>
            <a:pPr marL="274320" indent="-274320" eaLnBrk="1" fontAlgn="auto" hangingPunct="1">
              <a:spcAft>
                <a:spcPts val="0"/>
              </a:spcAft>
              <a:buClr>
                <a:schemeClr val="accent3"/>
              </a:buClr>
              <a:buFont typeface="Wingdings" pitchFamily="2" charset="2"/>
              <a:buChar char="Ø"/>
              <a:defRPr/>
            </a:pPr>
            <a:endParaRPr lang="en-US" altLang="zh-CN" sz="1800" dirty="0"/>
          </a:p>
          <a:p>
            <a:pPr marL="274320" indent="-274320" eaLnBrk="1" fontAlgn="auto" hangingPunct="1">
              <a:spcAft>
                <a:spcPts val="0"/>
              </a:spcAft>
              <a:buClr>
                <a:schemeClr val="accent3"/>
              </a:buClr>
              <a:buFont typeface="Wingdings" pitchFamily="2" charset="2"/>
              <a:buChar char="Ø"/>
              <a:defRPr/>
            </a:pPr>
            <a:r>
              <a:rPr lang="en-US" altLang="zh-CN" sz="1600" dirty="0" err="1"/>
              <a:t>ipmitool</a:t>
            </a:r>
            <a:r>
              <a:rPr lang="en-US" altLang="zh-CN" sz="1600" dirty="0"/>
              <a:t> -I open chassis power on </a:t>
            </a:r>
            <a:r>
              <a:rPr lang="zh-CN" altLang="zh-CN" sz="1600" dirty="0"/>
              <a:t>启动底盘，用此命令能够远程开机</a:t>
            </a:r>
          </a:p>
          <a:p>
            <a:pPr marL="274320" indent="-274320" eaLnBrk="1" fontAlgn="auto" hangingPunct="1">
              <a:spcAft>
                <a:spcPts val="0"/>
              </a:spcAft>
              <a:buClr>
                <a:schemeClr val="accent3"/>
              </a:buClr>
              <a:buFont typeface="Wingdings" pitchFamily="2" charset="2"/>
              <a:buChar char="Ø"/>
              <a:defRPr/>
            </a:pPr>
            <a:r>
              <a:rPr lang="en-US" altLang="zh-CN" sz="1600" dirty="0" err="1"/>
              <a:t>ipmitool</a:t>
            </a:r>
            <a:r>
              <a:rPr lang="en-US" altLang="zh-CN" sz="1600" dirty="0"/>
              <a:t> -I open chassis power off </a:t>
            </a:r>
            <a:r>
              <a:rPr lang="zh-CN" altLang="zh-CN" sz="1600" dirty="0"/>
              <a:t>关闭底盘，用此命令能够远程关机</a:t>
            </a:r>
          </a:p>
          <a:p>
            <a:pPr marL="274320" indent="-274320" eaLnBrk="1" fontAlgn="auto" hangingPunct="1">
              <a:spcAft>
                <a:spcPts val="0"/>
              </a:spcAft>
              <a:buClr>
                <a:schemeClr val="accent3"/>
              </a:buClr>
              <a:buFont typeface="Wingdings" pitchFamily="2" charset="2"/>
              <a:buChar char="Ø"/>
              <a:defRPr/>
            </a:pPr>
            <a:r>
              <a:rPr lang="en-US" altLang="zh-CN" sz="1600" dirty="0" err="1"/>
              <a:t>ipmitool</a:t>
            </a:r>
            <a:r>
              <a:rPr lang="en-US" altLang="zh-CN" sz="1600" dirty="0"/>
              <a:t> -I open chassis power reset </a:t>
            </a:r>
            <a:r>
              <a:rPr lang="zh-CN" altLang="zh-CN" sz="1600" dirty="0"/>
              <a:t>实现硬重启，用此命令能够远程开机</a:t>
            </a:r>
            <a:endParaRPr lang="en-US" altLang="zh-CN" sz="1600" dirty="0"/>
          </a:p>
          <a:p>
            <a:pPr marL="274320" indent="-274320" eaLnBrk="1" fontAlgn="auto" hangingPunct="1">
              <a:spcAft>
                <a:spcPts val="0"/>
              </a:spcAft>
              <a:buClr>
                <a:schemeClr val="accent3"/>
              </a:buClr>
              <a:buFont typeface="Wingdings" pitchFamily="2" charset="2"/>
              <a:buChar char="Ø"/>
              <a:defRPr/>
            </a:pPr>
            <a:r>
              <a:rPr lang="en-US" altLang="zh-CN" sz="1600" dirty="0" err="1"/>
              <a:t>ipmitool</a:t>
            </a:r>
            <a:r>
              <a:rPr lang="en-US" altLang="zh-CN" sz="1600" dirty="0"/>
              <a:t> -I open chassis status </a:t>
            </a:r>
            <a:r>
              <a:rPr lang="zh-CN" altLang="zh-CN" sz="1600" dirty="0"/>
              <a:t>查看底盘状态，其中包括了底盘电源信息，底盘工作状态等</a:t>
            </a:r>
          </a:p>
          <a:p>
            <a:pPr marL="274320" indent="-274320" eaLnBrk="1" fontAlgn="auto" hangingPunct="1">
              <a:spcAft>
                <a:spcPts val="0"/>
              </a:spcAft>
              <a:buClr>
                <a:schemeClr val="accent3"/>
              </a:buClr>
              <a:buFont typeface="Wingdings" pitchFamily="2" charset="2"/>
              <a:buChar char="Ø"/>
              <a:defRPr/>
            </a:pPr>
            <a:r>
              <a:rPr lang="en-US" altLang="zh-CN" sz="1600" dirty="0" err="1"/>
              <a:t>ipmitool</a:t>
            </a:r>
            <a:r>
              <a:rPr lang="en-US" altLang="zh-CN" sz="1600" dirty="0"/>
              <a:t> -I open chassis </a:t>
            </a:r>
            <a:r>
              <a:rPr lang="en-US" altLang="zh-CN" sz="1600" dirty="0" err="1"/>
              <a:t>restart_cause</a:t>
            </a:r>
            <a:r>
              <a:rPr lang="en-US" altLang="zh-CN" sz="1600" dirty="0"/>
              <a:t> </a:t>
            </a:r>
            <a:r>
              <a:rPr lang="zh-CN" altLang="zh-CN" sz="1600" dirty="0"/>
              <a:t>查看上次系统重启的原因</a:t>
            </a:r>
          </a:p>
          <a:p>
            <a:pPr marL="274320" indent="-274320" eaLnBrk="1" fontAlgn="auto" hangingPunct="1">
              <a:spcAft>
                <a:spcPts val="0"/>
              </a:spcAft>
              <a:buClr>
                <a:schemeClr val="accent3"/>
              </a:buClr>
              <a:buFont typeface="Wingdings" pitchFamily="2" charset="2"/>
              <a:buChar char="Ø"/>
              <a:defRPr/>
            </a:pPr>
            <a:r>
              <a:rPr lang="en-US" altLang="zh-CN" sz="1600" dirty="0" err="1"/>
              <a:t>ipmitool</a:t>
            </a:r>
            <a:r>
              <a:rPr lang="en-US" altLang="zh-CN" sz="1600" dirty="0"/>
              <a:t> -I open chassis policy list </a:t>
            </a:r>
            <a:r>
              <a:rPr lang="zh-CN" altLang="zh-CN" sz="1600" dirty="0"/>
              <a:t>查看支持的底盘电源相关策略</a:t>
            </a:r>
          </a:p>
          <a:p>
            <a:pPr marL="274320" indent="-274320" eaLnBrk="1" fontAlgn="auto" hangingPunct="1">
              <a:spcAft>
                <a:spcPts val="0"/>
              </a:spcAft>
              <a:buClr>
                <a:schemeClr val="accent3"/>
              </a:buClr>
              <a:buFont typeface="Wingdings" pitchFamily="2" charset="2"/>
              <a:buChar char="Ø"/>
              <a:defRPr/>
            </a:pPr>
            <a:r>
              <a:rPr lang="en-US" altLang="zh-CN" sz="1600" dirty="0" err="1"/>
              <a:t>ipmitool</a:t>
            </a:r>
            <a:r>
              <a:rPr lang="en-US" altLang="zh-CN" sz="1600" dirty="0"/>
              <a:t> -I open sensor list </a:t>
            </a:r>
            <a:r>
              <a:rPr lang="zh-CN" altLang="zh-CN" sz="1600" dirty="0"/>
              <a:t>命令能够获取传感器中的各种监测值和该值的监测阈值，包括（</a:t>
            </a:r>
            <a:r>
              <a:rPr lang="en-US" altLang="zh-CN" sz="1600" dirty="0"/>
              <a:t>CPU </a:t>
            </a:r>
            <a:r>
              <a:rPr lang="zh-CN" altLang="zh-CN" sz="1600" dirty="0"/>
              <a:t>温度，电压，风扇转速，电源调制模块温度，电源电压等信息）</a:t>
            </a:r>
          </a:p>
          <a:p>
            <a:pPr marL="274320" indent="-274320" eaLnBrk="1" fontAlgn="auto" hangingPunct="1">
              <a:spcAft>
                <a:spcPts val="0"/>
              </a:spcAft>
              <a:buClr>
                <a:schemeClr val="accent3"/>
              </a:buClr>
              <a:buFont typeface="Wingdings" pitchFamily="2" charset="2"/>
              <a:buChar char="Ø"/>
              <a:defRPr/>
            </a:pPr>
            <a:r>
              <a:rPr lang="en-US" altLang="zh-CN" sz="1600" dirty="0" err="1"/>
              <a:t>ipmitool</a:t>
            </a:r>
            <a:r>
              <a:rPr lang="en-US" altLang="zh-CN" sz="1600" dirty="0"/>
              <a:t> -I open sensor thresh</a:t>
            </a:r>
            <a:r>
              <a:rPr lang="zh-CN" altLang="zh-CN" sz="1600" dirty="0"/>
              <a:t>配置</a:t>
            </a:r>
            <a:r>
              <a:rPr lang="en-US" altLang="zh-CN" sz="1600" dirty="0"/>
              <a:t> ID </a:t>
            </a:r>
            <a:r>
              <a:rPr lang="zh-CN" altLang="zh-CN" sz="1600" dirty="0"/>
              <a:t>值等于</a:t>
            </a:r>
            <a:r>
              <a:rPr lang="en-US" altLang="zh-CN" sz="1600" dirty="0"/>
              <a:t> id </a:t>
            </a:r>
            <a:r>
              <a:rPr lang="zh-CN" altLang="zh-CN" sz="1600" dirty="0"/>
              <a:t>的监测项的各种限制值。</a:t>
            </a:r>
            <a:endParaRPr lang="en-US" altLang="zh-CN" sz="1600" dirty="0"/>
          </a:p>
          <a:p>
            <a:pPr marL="274320" indent="-274320" eaLnBrk="1" fontAlgn="auto" hangingPunct="1">
              <a:spcAft>
                <a:spcPts val="0"/>
              </a:spcAft>
              <a:buClr>
                <a:schemeClr val="accent3"/>
              </a:buClr>
              <a:buFont typeface="Wingdings" pitchFamily="2" charset="2"/>
              <a:buChar char="Ø"/>
              <a:defRPr/>
            </a:pPr>
            <a:endParaRPr lang="en-US" altLang="zh-CN" sz="1600" dirty="0"/>
          </a:p>
          <a:p>
            <a:pPr eaLnBrk="1" hangingPunct="1">
              <a:buFontTx/>
              <a:buNone/>
              <a:defRPr/>
            </a:pPr>
            <a:r>
              <a:rPr lang="en-US" altLang="zh-CN" sz="1600" dirty="0"/>
              <a:t>	</a:t>
            </a:r>
            <a:r>
              <a:rPr lang="en-US" altLang="zh-CN" sz="1600" dirty="0" err="1"/>
              <a:t>Ipmitool</a:t>
            </a:r>
            <a:r>
              <a:rPr lang="en-US" altLang="zh-CN" sz="1600" dirty="0"/>
              <a:t> -I </a:t>
            </a:r>
            <a:r>
              <a:rPr lang="en-US" altLang="zh-CN" sz="1600" dirty="0" err="1"/>
              <a:t>lanplus</a:t>
            </a:r>
            <a:r>
              <a:rPr lang="en-US" altLang="zh-CN" sz="1600" dirty="0"/>
              <a:t> -H 192.168.1.90 -U admin –P admin chassis power on </a:t>
            </a:r>
            <a:r>
              <a:rPr lang="zh-CN" altLang="zh-CN" sz="1600" dirty="0"/>
              <a:t>远程开机</a:t>
            </a:r>
          </a:p>
          <a:p>
            <a:pPr>
              <a:buNone/>
              <a:defRPr/>
            </a:pPr>
            <a:r>
              <a:rPr lang="en-US" altLang="zh-CN" sz="1600" dirty="0"/>
              <a:t>	</a:t>
            </a:r>
            <a:r>
              <a:rPr lang="en-US" altLang="zh-CN" sz="1600" dirty="0" err="1"/>
              <a:t>Ipmitool</a:t>
            </a:r>
            <a:r>
              <a:rPr lang="en-US" altLang="zh-CN" sz="1600" dirty="0"/>
              <a:t> -I </a:t>
            </a:r>
            <a:r>
              <a:rPr lang="en-US" altLang="zh-CN" sz="1600" dirty="0" err="1"/>
              <a:t>lanplus</a:t>
            </a:r>
            <a:r>
              <a:rPr lang="en-US" altLang="zh-CN" sz="1600" dirty="0"/>
              <a:t> -H 192.168.1.90 -U admin  –P admin chassis power on </a:t>
            </a:r>
            <a:r>
              <a:rPr lang="zh-CN" altLang="zh-CN" sz="1600" dirty="0"/>
              <a:t>远程关机</a:t>
            </a:r>
          </a:p>
          <a:p>
            <a:pPr eaLnBrk="1" hangingPunct="1">
              <a:buFontTx/>
              <a:buNone/>
              <a:defRPr/>
            </a:pPr>
            <a:endParaRPr lang="en-US" altLang="zh-CN" sz="1400" dirty="0"/>
          </a:p>
        </p:txBody>
      </p:sp>
      <p:sp>
        <p:nvSpPr>
          <p:cNvPr id="5" name="标题 1"/>
          <p:cNvSpPr txBox="1">
            <a:spLocks/>
          </p:cNvSpPr>
          <p:nvPr/>
        </p:nvSpPr>
        <p:spPr bwMode="auto">
          <a:xfrm>
            <a:off x="0" y="1143000"/>
            <a:ext cx="8229600" cy="1143000"/>
          </a:xfrm>
          <a:prstGeom prst="rect">
            <a:avLst/>
          </a:prstGeom>
          <a:noFill/>
          <a:ln w="9525">
            <a:noFill/>
            <a:miter lim="800000"/>
            <a:headEnd/>
            <a:tailEnd/>
          </a:ln>
        </p:spPr>
        <p:txBody>
          <a:bodyPr anchor="ctr"/>
          <a:lstStyle/>
          <a:p>
            <a:pPr algn="ctr">
              <a:defRPr/>
            </a:pPr>
            <a:r>
              <a:rPr lang="zh-CN" altLang="en-US" sz="3200" b="1" kern="0" dirty="0">
                <a:solidFill>
                  <a:srgbClr val="FF0000"/>
                </a:solidFill>
                <a:latin typeface="+mj-lt"/>
                <a:ea typeface="+mj-ea"/>
                <a:cs typeface="+mj-cs"/>
              </a:rPr>
              <a:t>命令示例</a:t>
            </a:r>
          </a:p>
        </p:txBody>
      </p:sp>
    </p:spTree>
    <p:extLst>
      <p:ext uri="{BB962C8B-B14F-4D97-AF65-F5344CB8AC3E}">
        <p14:creationId xmlns:p14="http://schemas.microsoft.com/office/powerpoint/2010/main" val="1691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solidFill>
                  <a:schemeClr val="bg2">
                    <a:lumMod val="50000"/>
                  </a:schemeClr>
                </a:solidFill>
              </a:rPr>
              <a:t>BMC debug&amp;</a:t>
            </a:r>
            <a:r>
              <a:rPr lang="zh-CN" altLang="en-US" dirty="0">
                <a:solidFill>
                  <a:schemeClr val="bg2">
                    <a:lumMod val="50000"/>
                  </a:schemeClr>
                </a:solidFill>
              </a:rPr>
              <a:t>常用外围工具</a:t>
            </a:r>
            <a:endParaRPr lang="en-US" altLang="zh-CN" dirty="0">
              <a:solidFill>
                <a:schemeClr val="bg2">
                  <a:lumMod val="50000"/>
                </a:schemeClr>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1080926670"/>
              </p:ext>
            </p:extLst>
          </p:nvPr>
        </p:nvGraphicFramePr>
        <p:xfrm>
          <a:off x="221226" y="1032387"/>
          <a:ext cx="11149779" cy="5303520"/>
        </p:xfrm>
        <a:graphic>
          <a:graphicData uri="http://schemas.openxmlformats.org/drawingml/2006/table">
            <a:tbl>
              <a:tblPr firstRow="1" bandRow="1">
                <a:tableStyleId>{5C22544A-7EE6-4342-B048-85BDC9FD1C3A}</a:tableStyleId>
              </a:tblPr>
              <a:tblGrid>
                <a:gridCol w="3716593">
                  <a:extLst>
                    <a:ext uri="{9D8B030D-6E8A-4147-A177-3AD203B41FA5}">
                      <a16:colId xmlns:a16="http://schemas.microsoft.com/office/drawing/2014/main" val="20000"/>
                    </a:ext>
                  </a:extLst>
                </a:gridCol>
                <a:gridCol w="3716593">
                  <a:extLst>
                    <a:ext uri="{9D8B030D-6E8A-4147-A177-3AD203B41FA5}">
                      <a16:colId xmlns:a16="http://schemas.microsoft.com/office/drawing/2014/main" val="20001"/>
                    </a:ext>
                  </a:extLst>
                </a:gridCol>
                <a:gridCol w="3716593">
                  <a:extLst>
                    <a:ext uri="{9D8B030D-6E8A-4147-A177-3AD203B41FA5}">
                      <a16:colId xmlns:a16="http://schemas.microsoft.com/office/drawing/2014/main" val="20002"/>
                    </a:ext>
                  </a:extLst>
                </a:gridCol>
              </a:tblGrid>
              <a:tr h="350956">
                <a:tc>
                  <a:txBody>
                    <a:bodyPr/>
                    <a:lstStyle/>
                    <a:p>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0"/>
                  </a:ext>
                </a:extLst>
              </a:tr>
              <a:tr h="370840">
                <a:tc>
                  <a:txBody>
                    <a:bodyPr/>
                    <a:lstStyle/>
                    <a:p>
                      <a:r>
                        <a:rPr lang="en-US" altLang="zh-CN" dirty="0"/>
                        <a:t>BMC debug </a:t>
                      </a:r>
                      <a:r>
                        <a:rPr lang="zh-CN" altLang="en-US" dirty="0"/>
                        <a:t>串口</a:t>
                      </a:r>
                    </a:p>
                  </a:txBody>
                  <a:tcPr/>
                </a:tc>
                <a:tc>
                  <a:txBody>
                    <a:bodyPr/>
                    <a:lstStyle/>
                    <a:p>
                      <a:r>
                        <a:rPr lang="zh-CN" altLang="en-US" dirty="0"/>
                        <a:t>串口工具</a:t>
                      </a:r>
                      <a:r>
                        <a:rPr lang="en-US" altLang="zh-CN" dirty="0" err="1"/>
                        <a:t>linux</a:t>
                      </a:r>
                      <a:r>
                        <a:rPr lang="zh-CN" altLang="en-US" dirty="0"/>
                        <a:t>和</a:t>
                      </a:r>
                      <a:r>
                        <a:rPr lang="en-US" altLang="zh-CN" dirty="0"/>
                        <a:t>windows</a:t>
                      </a:r>
                      <a:r>
                        <a:rPr lang="zh-CN" altLang="en-US" dirty="0"/>
                        <a:t>下都有很多，可以选用适合自己的工具常用</a:t>
                      </a:r>
                    </a:p>
                  </a:txBody>
                  <a:tcPr/>
                </a:tc>
                <a:tc>
                  <a:txBody>
                    <a:bodyPr/>
                    <a:lstStyle/>
                    <a:p>
                      <a:r>
                        <a:rPr lang="en-US" altLang="zh-CN" dirty="0"/>
                        <a:t>Putty</a:t>
                      </a:r>
                      <a:r>
                        <a:rPr lang="zh-CN" altLang="en-US" dirty="0"/>
                        <a:t>，</a:t>
                      </a:r>
                      <a:r>
                        <a:rPr lang="en-US" altLang="zh-CN" dirty="0" err="1"/>
                        <a:t>SecureCRT</a:t>
                      </a:r>
                      <a:r>
                        <a:rPr lang="zh-CN" altLang="en-US" dirty="0"/>
                        <a:t>，</a:t>
                      </a:r>
                      <a:r>
                        <a:rPr lang="en-US" altLang="zh-CN" dirty="0" err="1"/>
                        <a:t>minicom</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err="1"/>
                        <a:t>Ssh</a:t>
                      </a:r>
                      <a:endParaRPr lang="zh-CN" altLang="en-US" dirty="0"/>
                    </a:p>
                  </a:txBody>
                  <a:tcPr/>
                </a:tc>
                <a:tc>
                  <a:txBody>
                    <a:bodyPr/>
                    <a:lstStyle/>
                    <a:p>
                      <a:r>
                        <a:rPr lang="en-US" altLang="zh-CN" dirty="0" err="1"/>
                        <a:t>Ssh</a:t>
                      </a:r>
                      <a:r>
                        <a:rPr lang="zh-CN" altLang="en-US" dirty="0"/>
                        <a:t>可以远程登录</a:t>
                      </a:r>
                      <a:r>
                        <a:rPr lang="en-US" altLang="zh-CN" dirty="0" err="1"/>
                        <a:t>bmc</a:t>
                      </a:r>
                      <a:r>
                        <a:rPr lang="zh-CN" altLang="en-US" dirty="0"/>
                        <a:t>，</a:t>
                      </a:r>
                      <a:r>
                        <a:rPr lang="en-US" altLang="zh-CN" dirty="0" err="1"/>
                        <a:t>linux</a:t>
                      </a:r>
                      <a:r>
                        <a:rPr lang="zh-CN" altLang="en-US" dirty="0"/>
                        <a:t>和</a:t>
                      </a:r>
                      <a:r>
                        <a:rPr lang="en-US" altLang="zh-CN" dirty="0"/>
                        <a:t>windows</a:t>
                      </a:r>
                      <a:r>
                        <a:rPr lang="zh-CN" altLang="en-US" dirty="0"/>
                        <a:t>下都有相应的工具可以使用</a:t>
                      </a:r>
                    </a:p>
                  </a:txBody>
                  <a:tcPr/>
                </a:tc>
                <a:tc>
                  <a:txBody>
                    <a:bodyPr/>
                    <a:lstStyle/>
                    <a:p>
                      <a:r>
                        <a:rPr lang="en-US" altLang="zh-CN" dirty="0"/>
                        <a:t>Linux</a:t>
                      </a:r>
                      <a:r>
                        <a:rPr lang="zh-CN" altLang="en-US" dirty="0"/>
                        <a:t>安装</a:t>
                      </a:r>
                      <a:r>
                        <a:rPr lang="en-US" altLang="zh-CN" dirty="0" err="1"/>
                        <a:t>ssh</a:t>
                      </a:r>
                      <a:endParaRPr lang="en-US" altLang="zh-CN" dirty="0"/>
                    </a:p>
                    <a:p>
                      <a:r>
                        <a:rPr lang="en-US" altLang="zh-CN" dirty="0"/>
                        <a:t>Windows</a:t>
                      </a:r>
                      <a:r>
                        <a:rPr lang="zh-CN" altLang="en-US" dirty="0"/>
                        <a:t>安装</a:t>
                      </a:r>
                      <a:r>
                        <a:rPr lang="en-US" altLang="zh-CN" dirty="0" err="1"/>
                        <a:t>opensshwindows</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err="1"/>
                        <a:t>Spi</a:t>
                      </a:r>
                      <a:r>
                        <a:rPr lang="en-US" altLang="zh-CN" baseline="0" dirty="0"/>
                        <a:t> rom</a:t>
                      </a:r>
                      <a:r>
                        <a:rPr lang="zh-CN" altLang="en-US" baseline="0" dirty="0"/>
                        <a:t>烧录器</a:t>
                      </a:r>
                      <a:endParaRPr lang="zh-CN" altLang="en-US" dirty="0"/>
                    </a:p>
                  </a:txBody>
                  <a:tcPr/>
                </a:tc>
                <a:tc>
                  <a:txBody>
                    <a:bodyPr/>
                    <a:lstStyle/>
                    <a:p>
                      <a:r>
                        <a:rPr lang="zh-CN" altLang="en-US" dirty="0"/>
                        <a:t>烧写</a:t>
                      </a:r>
                      <a:r>
                        <a:rPr lang="en-US" altLang="zh-CN" dirty="0" err="1"/>
                        <a:t>spi</a:t>
                      </a:r>
                      <a:r>
                        <a:rPr lang="en-US" altLang="zh-CN" dirty="0"/>
                        <a:t> rom</a:t>
                      </a:r>
                      <a:r>
                        <a:rPr lang="zh-CN" altLang="en-US" dirty="0"/>
                        <a:t>使用</a:t>
                      </a:r>
                    </a:p>
                  </a:txBody>
                  <a:tcPr/>
                </a:tc>
                <a:tc>
                  <a:txBody>
                    <a:bodyPr/>
                    <a:lstStyle/>
                    <a:p>
                      <a:r>
                        <a:rPr lang="en-US" altLang="zh-CN" dirty="0"/>
                        <a:t>Sf600</a:t>
                      </a:r>
                      <a:r>
                        <a:rPr lang="zh-CN" altLang="en-US" dirty="0"/>
                        <a:t>，</a:t>
                      </a:r>
                      <a:r>
                        <a:rPr lang="en-US" altLang="zh-CN" dirty="0" err="1"/>
                        <a:t>gzu</a:t>
                      </a:r>
                      <a:r>
                        <a:rPr lang="zh-CN" altLang="en-US" dirty="0"/>
                        <a:t>（便宜）</a:t>
                      </a:r>
                    </a:p>
                  </a:txBody>
                  <a:tcPr/>
                </a:tc>
                <a:extLst>
                  <a:ext uri="{0D108BD9-81ED-4DB2-BD59-A6C34878D82A}">
                    <a16:rowId xmlns:a16="http://schemas.microsoft.com/office/drawing/2014/main" val="10003"/>
                  </a:ext>
                </a:extLst>
              </a:tr>
              <a:tr h="370840">
                <a:tc>
                  <a:txBody>
                    <a:bodyPr/>
                    <a:lstStyle/>
                    <a:p>
                      <a:r>
                        <a:rPr lang="en-US" altLang="zh-CN" dirty="0" err="1"/>
                        <a:t>ipmitool</a:t>
                      </a:r>
                      <a:endParaRPr lang="zh-CN" altLang="en-US" dirty="0"/>
                    </a:p>
                  </a:txBody>
                  <a:tcPr/>
                </a:tc>
                <a:tc>
                  <a:txBody>
                    <a:bodyPr/>
                    <a:lstStyle/>
                    <a:p>
                      <a:r>
                        <a:rPr lang="zh-CN" altLang="en-US" dirty="0"/>
                        <a:t>通过</a:t>
                      </a:r>
                      <a:r>
                        <a:rPr lang="en-US" altLang="zh-CN" dirty="0" err="1"/>
                        <a:t>ipmi</a:t>
                      </a:r>
                      <a:r>
                        <a:rPr lang="zh-CN" altLang="en-US" dirty="0"/>
                        <a:t>命令访问</a:t>
                      </a:r>
                      <a:r>
                        <a:rPr lang="en-US" altLang="zh-CN" dirty="0" err="1"/>
                        <a:t>bmc</a:t>
                      </a:r>
                      <a:r>
                        <a:rPr lang="zh-CN" altLang="en-US" dirty="0"/>
                        <a:t>，可以在系统下，也可以远程</a:t>
                      </a:r>
                    </a:p>
                  </a:txBody>
                  <a:tcPr/>
                </a:tc>
                <a:tc>
                  <a:txBody>
                    <a:bodyPr/>
                    <a:lstStyle/>
                    <a:p>
                      <a:r>
                        <a:rPr lang="en-US" altLang="zh-CN" dirty="0"/>
                        <a:t>Linux</a:t>
                      </a:r>
                      <a:r>
                        <a:rPr lang="zh-CN" altLang="en-US" dirty="0"/>
                        <a:t>，</a:t>
                      </a:r>
                      <a:r>
                        <a:rPr lang="en-US" altLang="zh-CN" dirty="0"/>
                        <a:t>windows</a:t>
                      </a:r>
                      <a:r>
                        <a:rPr lang="zh-CN" altLang="en-US" dirty="0"/>
                        <a:t>，</a:t>
                      </a:r>
                      <a:r>
                        <a:rPr lang="en-US" altLang="zh-CN" dirty="0"/>
                        <a:t>dos</a:t>
                      </a:r>
                      <a:endParaRPr lang="zh-CN" altLang="en-US" dirty="0"/>
                    </a:p>
                  </a:txBody>
                  <a:tcPr/>
                </a:tc>
                <a:extLst>
                  <a:ext uri="{0D108BD9-81ED-4DB2-BD59-A6C34878D82A}">
                    <a16:rowId xmlns:a16="http://schemas.microsoft.com/office/drawing/2014/main" val="10004"/>
                  </a:ext>
                </a:extLst>
              </a:tr>
              <a:tr h="370840">
                <a:tc>
                  <a:txBody>
                    <a:bodyPr/>
                    <a:lstStyle/>
                    <a:p>
                      <a:r>
                        <a:rPr lang="en-US" altLang="zh-CN" dirty="0"/>
                        <a:t>Web</a:t>
                      </a:r>
                      <a:endParaRPr lang="zh-CN" altLang="en-US" dirty="0"/>
                    </a:p>
                  </a:txBody>
                  <a:tcPr/>
                </a:tc>
                <a:tc>
                  <a:txBody>
                    <a:bodyPr/>
                    <a:lstStyle/>
                    <a:p>
                      <a:r>
                        <a:rPr lang="zh-CN" altLang="en-US" dirty="0"/>
                        <a:t>使用浏览器可以访问</a:t>
                      </a:r>
                      <a:r>
                        <a:rPr lang="en-US" altLang="zh-CN" dirty="0" err="1"/>
                        <a:t>bmc</a:t>
                      </a:r>
                      <a:r>
                        <a:rPr lang="zh-CN" altLang="en-US" dirty="0"/>
                        <a:t>，浏览器也有对应的查看前端发送，后端响应的工具</a:t>
                      </a:r>
                    </a:p>
                  </a:txBody>
                  <a:tcPr/>
                </a:tc>
                <a:tc>
                  <a:txBody>
                    <a:bodyPr/>
                    <a:lstStyle/>
                    <a:p>
                      <a:r>
                        <a:rPr lang="en-US" altLang="zh-CN" dirty="0"/>
                        <a:t>F12</a:t>
                      </a:r>
                      <a:r>
                        <a:rPr lang="zh-CN" altLang="en-US" dirty="0"/>
                        <a:t>可以打开浏览器的控制台，可以查看对应命令的发送和响应情况</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344881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solidFill>
                  <a:schemeClr val="bg2">
                    <a:lumMod val="50000"/>
                  </a:schemeClr>
                </a:solidFill>
              </a:rPr>
              <a:t>BMC debug&amp;</a:t>
            </a:r>
            <a:r>
              <a:rPr lang="zh-CN" altLang="en-US" dirty="0">
                <a:solidFill>
                  <a:schemeClr val="bg2">
                    <a:lumMod val="50000"/>
                  </a:schemeClr>
                </a:solidFill>
              </a:rPr>
              <a:t>常用外围工具</a:t>
            </a:r>
            <a:endParaRPr lang="en-US" altLang="zh-CN" dirty="0">
              <a:solidFill>
                <a:schemeClr val="bg2">
                  <a:lumMod val="50000"/>
                </a:schemeClr>
              </a:solidFill>
            </a:endParaRPr>
          </a:p>
        </p:txBody>
      </p:sp>
      <p:sp>
        <p:nvSpPr>
          <p:cNvPr id="3" name="内容占位符 2"/>
          <p:cNvSpPr>
            <a:spLocks noGrp="1"/>
          </p:cNvSpPr>
          <p:nvPr>
            <p:ph sz="quarter" idx="14"/>
          </p:nvPr>
        </p:nvSpPr>
        <p:spPr/>
        <p:txBody>
          <a:bodyPr/>
          <a:lstStyle/>
          <a:p>
            <a:r>
              <a:rPr lang="en-US" altLang="zh-CN" sz="2800" dirty="0"/>
              <a:t>BMC debug </a:t>
            </a:r>
            <a:r>
              <a:rPr lang="zh-CN" altLang="en-US" sz="2800" dirty="0"/>
              <a:t>串口</a:t>
            </a:r>
          </a:p>
          <a:p>
            <a:pPr marL="0" indent="0">
              <a:buNone/>
            </a:pPr>
            <a:r>
              <a:rPr lang="zh-CN" altLang="en-US" dirty="0"/>
              <a:t>根据硬件设计不同需要，选用不用的串口线</a:t>
            </a:r>
            <a:endParaRPr lang="en-US" altLang="zh-CN" dirty="0"/>
          </a:p>
          <a:p>
            <a:pPr marL="0" indent="0">
              <a:buNone/>
            </a:pPr>
            <a:r>
              <a:rPr lang="en-US" altLang="zh-CN" dirty="0"/>
              <a:t>1.</a:t>
            </a:r>
            <a:r>
              <a:rPr lang="zh-CN" altLang="en-US" dirty="0"/>
              <a:t>主板有电平转换芯片</a:t>
            </a:r>
            <a:r>
              <a:rPr lang="en-US" altLang="zh-CN" dirty="0"/>
              <a:t>3.3V~5V</a:t>
            </a:r>
            <a:r>
              <a:rPr lang="zh-CN" altLang="en-US" dirty="0"/>
              <a:t>，可以直接使用串口线连接</a:t>
            </a:r>
            <a:endParaRPr lang="en-US" altLang="zh-CN" dirty="0"/>
          </a:p>
          <a:p>
            <a:pPr marL="0" indent="0">
              <a:buNone/>
            </a:pP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29" y="2660241"/>
            <a:ext cx="5256877"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39266"/>
            <a:ext cx="8673651" cy="2625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88891"/>
            <a:ext cx="4673855" cy="1651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7896" y="1809443"/>
            <a:ext cx="2373042" cy="4312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65137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solidFill>
                  <a:schemeClr val="bg2">
                    <a:lumMod val="50000"/>
                  </a:schemeClr>
                </a:solidFill>
              </a:rPr>
              <a:t>BMC debug&amp;</a:t>
            </a:r>
            <a:r>
              <a:rPr lang="zh-CN" altLang="en-US" dirty="0">
                <a:solidFill>
                  <a:schemeClr val="bg2">
                    <a:lumMod val="50000"/>
                  </a:schemeClr>
                </a:solidFill>
              </a:rPr>
              <a:t>常用外围工具</a:t>
            </a:r>
            <a:endParaRPr lang="en-US" altLang="zh-CN" dirty="0">
              <a:solidFill>
                <a:schemeClr val="bg2">
                  <a:lumMod val="50000"/>
                </a:schemeClr>
              </a:solidFill>
            </a:endParaRPr>
          </a:p>
        </p:txBody>
      </p:sp>
      <p:sp>
        <p:nvSpPr>
          <p:cNvPr id="3" name="内容占位符 2"/>
          <p:cNvSpPr>
            <a:spLocks noGrp="1"/>
          </p:cNvSpPr>
          <p:nvPr>
            <p:ph sz="quarter" idx="14"/>
          </p:nvPr>
        </p:nvSpPr>
        <p:spPr/>
        <p:txBody>
          <a:bodyPr/>
          <a:lstStyle/>
          <a:p>
            <a:pPr marL="0" indent="0">
              <a:buNone/>
            </a:pPr>
            <a:r>
              <a:rPr lang="en-US" altLang="zh-CN" dirty="0"/>
              <a:t>2.</a:t>
            </a:r>
            <a:r>
              <a:rPr lang="zh-CN" altLang="en-US" dirty="0"/>
              <a:t>主板设计从</a:t>
            </a:r>
            <a:r>
              <a:rPr lang="en-US" altLang="zh-CN" dirty="0"/>
              <a:t>BMC</a:t>
            </a:r>
            <a:r>
              <a:rPr lang="zh-CN" altLang="en-US" dirty="0"/>
              <a:t>的</a:t>
            </a:r>
            <a:r>
              <a:rPr lang="en-US" altLang="zh-CN" dirty="0"/>
              <a:t>RXD/TXD5</a:t>
            </a:r>
            <a:r>
              <a:rPr lang="zh-CN" altLang="en-US" dirty="0"/>
              <a:t>直接接</a:t>
            </a:r>
            <a:r>
              <a:rPr lang="en-US" altLang="zh-CN" dirty="0"/>
              <a:t>3</a:t>
            </a:r>
            <a:r>
              <a:rPr lang="zh-CN" altLang="en-US" dirty="0"/>
              <a:t>个针脚，需要使用一个外部电平转换设备转换电平，然后连接到电脑</a:t>
            </a:r>
            <a:endParaRPr lang="en-US" altLang="zh-CN" dirty="0"/>
          </a:p>
          <a:p>
            <a:pPr marL="0" indent="0">
              <a:buNone/>
            </a:pP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335" y="2428875"/>
            <a:ext cx="4733925"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075" y="2286000"/>
            <a:ext cx="4570580" cy="3583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85680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solidFill>
                  <a:schemeClr val="bg2">
                    <a:lumMod val="50000"/>
                  </a:schemeClr>
                </a:solidFill>
              </a:rPr>
              <a:t>BMC debug&amp;</a:t>
            </a:r>
            <a:r>
              <a:rPr lang="zh-CN" altLang="en-US" dirty="0">
                <a:solidFill>
                  <a:schemeClr val="bg2">
                    <a:lumMod val="50000"/>
                  </a:schemeClr>
                </a:solidFill>
              </a:rPr>
              <a:t>常用外围工具</a:t>
            </a:r>
            <a:endParaRPr lang="en-US" altLang="zh-CN" dirty="0">
              <a:solidFill>
                <a:schemeClr val="bg2">
                  <a:lumMod val="50000"/>
                </a:schemeClr>
              </a:solidFill>
            </a:endParaRPr>
          </a:p>
        </p:txBody>
      </p:sp>
      <p:sp>
        <p:nvSpPr>
          <p:cNvPr id="3" name="内容占位符 2"/>
          <p:cNvSpPr>
            <a:spLocks noGrp="1"/>
          </p:cNvSpPr>
          <p:nvPr>
            <p:ph sz="quarter" idx="14"/>
          </p:nvPr>
        </p:nvSpPr>
        <p:spPr/>
        <p:txBody>
          <a:bodyPr/>
          <a:lstStyle/>
          <a:p>
            <a:pPr marL="0" indent="0">
              <a:buNone/>
            </a:pPr>
            <a:r>
              <a:rPr lang="en-US" altLang="zh-CN" dirty="0"/>
              <a:t>AST2500</a:t>
            </a:r>
            <a:r>
              <a:rPr lang="zh-CN" altLang="en-US" dirty="0"/>
              <a:t>的</a:t>
            </a:r>
            <a:r>
              <a:rPr lang="en-US" altLang="zh-CN" dirty="0"/>
              <a:t>TXD/RXD5</a:t>
            </a:r>
            <a:r>
              <a:rPr lang="zh-CN" altLang="en-US" dirty="0"/>
              <a:t>串口还有一个</a:t>
            </a:r>
            <a:r>
              <a:rPr lang="en-US" altLang="zh-CN" dirty="0"/>
              <a:t>debug mode</a:t>
            </a:r>
            <a:r>
              <a:rPr lang="zh-CN" altLang="en-US" dirty="0"/>
              <a:t>功能</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080" y="2140360"/>
            <a:ext cx="5079282" cy="2140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507" y="2140360"/>
            <a:ext cx="5183751" cy="2810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46387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solidFill>
                  <a:schemeClr val="bg2">
                    <a:lumMod val="50000"/>
                  </a:schemeClr>
                </a:solidFill>
              </a:rPr>
              <a:t>BMC debug&amp;</a:t>
            </a:r>
            <a:r>
              <a:rPr lang="zh-CN" altLang="en-US" dirty="0">
                <a:solidFill>
                  <a:schemeClr val="bg2">
                    <a:lumMod val="50000"/>
                  </a:schemeClr>
                </a:solidFill>
              </a:rPr>
              <a:t>常用外围工具</a:t>
            </a:r>
            <a:endParaRPr lang="en-US" altLang="zh-CN" dirty="0">
              <a:solidFill>
                <a:schemeClr val="bg2">
                  <a:lumMod val="50000"/>
                </a:schemeClr>
              </a:solidFill>
            </a:endParaRPr>
          </a:p>
        </p:txBody>
      </p:sp>
      <p:sp>
        <p:nvSpPr>
          <p:cNvPr id="3" name="内容占位符 2"/>
          <p:cNvSpPr>
            <a:spLocks noGrp="1"/>
          </p:cNvSpPr>
          <p:nvPr>
            <p:ph sz="quarter" idx="14"/>
          </p:nvPr>
        </p:nvSpPr>
        <p:spPr/>
        <p:txBody>
          <a:bodyPr/>
          <a:lstStyle/>
          <a:p>
            <a:r>
              <a:rPr lang="en-US" altLang="zh-CN" dirty="0"/>
              <a:t>SPI </a:t>
            </a:r>
            <a:r>
              <a:rPr lang="zh-CN" altLang="en-US" dirty="0"/>
              <a:t>烧录器</a:t>
            </a:r>
            <a:endParaRPr lang="en-US" altLang="zh-CN" dirty="0"/>
          </a:p>
          <a:p>
            <a:pPr marL="0" indent="0">
              <a:buNone/>
            </a:pPr>
            <a:r>
              <a:rPr lang="zh-CN" altLang="en-US" dirty="0"/>
              <a:t>公司提供的是</a:t>
            </a:r>
            <a:r>
              <a:rPr lang="en-US" altLang="zh-CN" dirty="0"/>
              <a:t>SF600</a:t>
            </a:r>
            <a:r>
              <a:rPr lang="zh-CN" altLang="en-US" dirty="0"/>
              <a:t>，价格贵，数量少，</a:t>
            </a:r>
            <a:endParaRPr lang="en-US" altLang="zh-CN" dirty="0"/>
          </a:p>
          <a:p>
            <a:pPr marL="0" indent="0">
              <a:buNone/>
            </a:pPr>
            <a:r>
              <a:rPr lang="en-US" altLang="zh-CN" dirty="0"/>
              <a:t>GZU</a:t>
            </a:r>
            <a:r>
              <a:rPr lang="zh-CN" altLang="en-US" dirty="0"/>
              <a:t>价格便宜，但是公司没有购买</a:t>
            </a:r>
            <a:endParaRPr lang="en-US" altLang="zh-CN" dirty="0"/>
          </a:p>
          <a:p>
            <a:pPr marL="0" indent="0">
              <a:buNone/>
            </a:pPr>
            <a:r>
              <a:rPr lang="zh-CN" altLang="en-US" dirty="0"/>
              <a:t>它们价格相差</a:t>
            </a:r>
            <a:r>
              <a:rPr lang="en-US" altLang="zh-CN" dirty="0"/>
              <a:t>60</a:t>
            </a:r>
            <a:r>
              <a:rPr lang="zh-CN" altLang="en-US" dirty="0"/>
              <a:t>倍，但是功能上几乎无差异</a:t>
            </a:r>
            <a:endParaRPr lang="en-US" altLang="zh-CN" dirty="0"/>
          </a:p>
          <a:p>
            <a:pPr marL="0" indent="0">
              <a:buNone/>
            </a:pPr>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987" y="3506505"/>
            <a:ext cx="4492884" cy="2698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0328" y="3506505"/>
            <a:ext cx="4055153" cy="2853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07667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solidFill>
                  <a:schemeClr val="bg2">
                    <a:lumMod val="50000"/>
                  </a:schemeClr>
                </a:solidFill>
              </a:rPr>
              <a:t>BMC debug&amp;</a:t>
            </a:r>
            <a:r>
              <a:rPr lang="zh-CN" altLang="en-US" dirty="0">
                <a:solidFill>
                  <a:schemeClr val="bg2">
                    <a:lumMod val="50000"/>
                  </a:schemeClr>
                </a:solidFill>
              </a:rPr>
              <a:t>常用外围工具</a:t>
            </a:r>
            <a:endParaRPr lang="en-US" altLang="zh-CN" dirty="0">
              <a:solidFill>
                <a:schemeClr val="bg2">
                  <a:lumMod val="50000"/>
                </a:schemeClr>
              </a:solidFill>
            </a:endParaRPr>
          </a:p>
          <a:p>
            <a:endParaRPr lang="zh-CN" altLang="en-US" dirty="0"/>
          </a:p>
        </p:txBody>
      </p:sp>
      <p:sp>
        <p:nvSpPr>
          <p:cNvPr id="3" name="内容占位符 2"/>
          <p:cNvSpPr>
            <a:spLocks noGrp="1"/>
          </p:cNvSpPr>
          <p:nvPr>
            <p:ph sz="quarter" idx="14"/>
          </p:nvPr>
        </p:nvSpPr>
        <p:spPr/>
        <p:txBody>
          <a:bodyPr/>
          <a:lstStyle/>
          <a:p>
            <a:r>
              <a:rPr lang="en-US" altLang="zh-CN" dirty="0"/>
              <a:t>Web DEBUG</a:t>
            </a:r>
          </a:p>
          <a:p>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029" y="1946787"/>
            <a:ext cx="10376977" cy="4371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89921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solidFill>
                  <a:schemeClr val="bg2">
                    <a:lumMod val="50000"/>
                  </a:schemeClr>
                </a:solidFill>
              </a:rPr>
              <a:t>BMC debug&amp;</a:t>
            </a:r>
            <a:r>
              <a:rPr lang="zh-CN" altLang="en-US" dirty="0">
                <a:solidFill>
                  <a:schemeClr val="bg2">
                    <a:lumMod val="50000"/>
                  </a:schemeClr>
                </a:solidFill>
              </a:rPr>
              <a:t>常用外围工具</a:t>
            </a:r>
            <a:endParaRPr lang="en-US" altLang="zh-CN" dirty="0">
              <a:solidFill>
                <a:schemeClr val="bg2">
                  <a:lumMod val="50000"/>
                </a:schemeClr>
              </a:solidFill>
            </a:endParaRPr>
          </a:p>
        </p:txBody>
      </p:sp>
      <p:sp>
        <p:nvSpPr>
          <p:cNvPr id="3" name="内容占位符 2"/>
          <p:cNvSpPr>
            <a:spLocks noGrp="1"/>
          </p:cNvSpPr>
          <p:nvPr>
            <p:ph sz="quarter" idx="14"/>
          </p:nvPr>
        </p:nvSpPr>
        <p:spPr/>
        <p:txBody>
          <a:bodyPr/>
          <a:lstStyle/>
          <a:p>
            <a:r>
              <a:rPr lang="en-US" altLang="zh-CN" dirty="0" err="1"/>
              <a:t>Ssh</a:t>
            </a:r>
            <a:endParaRPr lang="en-US" altLang="zh-CN" dirty="0"/>
          </a:p>
          <a:p>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5323" y="1394491"/>
            <a:ext cx="8075613" cy="218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5800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solidFill>
                  <a:schemeClr val="bg2">
                    <a:lumMod val="50000"/>
                  </a:schemeClr>
                </a:solidFill>
              </a:rPr>
              <a:t>BMC debug&amp;</a:t>
            </a:r>
            <a:r>
              <a:rPr lang="zh-CN" altLang="en-US" dirty="0">
                <a:solidFill>
                  <a:schemeClr val="bg2">
                    <a:lumMod val="50000"/>
                  </a:schemeClr>
                </a:solidFill>
              </a:rPr>
              <a:t>常用外围工具</a:t>
            </a:r>
            <a:endParaRPr lang="en-US" altLang="zh-CN" dirty="0">
              <a:solidFill>
                <a:schemeClr val="bg2">
                  <a:lumMod val="50000"/>
                </a:schemeClr>
              </a:solidFill>
            </a:endParaRPr>
          </a:p>
        </p:txBody>
      </p:sp>
      <p:sp>
        <p:nvSpPr>
          <p:cNvPr id="3" name="内容占位符 2"/>
          <p:cNvSpPr>
            <a:spLocks noGrp="1"/>
          </p:cNvSpPr>
          <p:nvPr>
            <p:ph sz="quarter" idx="14"/>
          </p:nvPr>
        </p:nvSpPr>
        <p:spPr/>
        <p:txBody>
          <a:bodyPr/>
          <a:lstStyle/>
          <a:p>
            <a:r>
              <a:rPr lang="en-US" altLang="zh-CN" dirty="0" err="1"/>
              <a:t>bmc</a:t>
            </a:r>
            <a:r>
              <a:rPr lang="zh-CN" altLang="en-US" dirty="0"/>
              <a:t>系统内部</a:t>
            </a:r>
            <a:r>
              <a:rPr lang="en-US" altLang="zh-CN" dirty="0" err="1"/>
              <a:t>ipmitool</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带外</a:t>
            </a:r>
            <a:r>
              <a:rPr lang="en-US" altLang="zh-CN" dirty="0" err="1"/>
              <a:t>ipmitool</a:t>
            </a:r>
            <a:endParaRPr lang="en-US" altLang="zh-CN" dirty="0"/>
          </a:p>
          <a:p>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1249" y="1095375"/>
            <a:ext cx="5915025"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908" y="3731389"/>
            <a:ext cx="6074441" cy="2764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3354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是什么</a:t>
            </a:r>
            <a:endParaRPr lang="en-US" altLang="zh-CN" dirty="0"/>
          </a:p>
          <a:p>
            <a:endParaRPr lang="zh-CN" altLang="en-US" dirty="0"/>
          </a:p>
        </p:txBody>
      </p:sp>
      <p:sp>
        <p:nvSpPr>
          <p:cNvPr id="3" name="内容占位符 2"/>
          <p:cNvSpPr>
            <a:spLocks noGrp="1"/>
          </p:cNvSpPr>
          <p:nvPr>
            <p:ph sz="quarter" idx="14"/>
          </p:nvPr>
        </p:nvSpPr>
        <p:spPr/>
        <p:txBody>
          <a:bodyPr/>
          <a:lstStyle/>
          <a:p>
            <a:pPr>
              <a:defRPr/>
            </a:pPr>
            <a:r>
              <a:rPr lang="en-US" altLang="zh-CN" sz="3200" dirty="0">
                <a:solidFill>
                  <a:schemeClr val="accent1">
                    <a:lumMod val="50000"/>
                  </a:schemeClr>
                </a:solidFill>
                <a:latin typeface="Calibri" pitchFamily="34" charset="0"/>
              </a:rPr>
              <a:t>IPMI 2.0</a:t>
            </a:r>
          </a:p>
          <a:p>
            <a:pPr indent="342900">
              <a:buNone/>
              <a:defRPr/>
            </a:pPr>
            <a:r>
              <a:rPr lang="en-US" altLang="zh-CN" sz="2400" dirty="0">
                <a:latin typeface="Times New Roman" pitchFamily="18" charset="0"/>
              </a:rPr>
              <a:t>IPMI2.0 </a:t>
            </a:r>
            <a:r>
              <a:rPr lang="zh-CN" altLang="zh-CN" sz="2400" dirty="0">
                <a:latin typeface="Times New Roman" pitchFamily="18" charset="0"/>
              </a:rPr>
              <a:t>关注的是安全问题，它通过一种被称为安全散列算法（</a:t>
            </a:r>
            <a:r>
              <a:rPr lang="en-US" altLang="zh-CN" sz="2400" dirty="0">
                <a:latin typeface="Times New Roman" pitchFamily="18" charset="0"/>
              </a:rPr>
              <a:t>SHA</a:t>
            </a:r>
            <a:r>
              <a:rPr lang="zh-CN" altLang="zh-CN" sz="2400" dirty="0">
                <a:latin typeface="Times New Roman" pitchFamily="18" charset="0"/>
              </a:rPr>
              <a:t>－</a:t>
            </a:r>
            <a:r>
              <a:rPr lang="en-US" altLang="zh-CN" sz="2400" dirty="0">
                <a:latin typeface="Times New Roman" pitchFamily="18" charset="0"/>
              </a:rPr>
              <a:t>1</a:t>
            </a:r>
            <a:r>
              <a:rPr lang="zh-CN" altLang="zh-CN" sz="2400" dirty="0">
                <a:latin typeface="Times New Roman" pitchFamily="18" charset="0"/>
              </a:rPr>
              <a:t>）和基于密钥哈希消息的技术以支持高级认证</a:t>
            </a:r>
            <a:r>
              <a:rPr lang="zh-CN" altLang="en-US" sz="2400" dirty="0">
                <a:latin typeface="Times New Roman" pitchFamily="18" charset="0"/>
              </a:rPr>
              <a:t>。</a:t>
            </a:r>
            <a:endParaRPr lang="en-US" altLang="zh-CN" sz="2400" dirty="0">
              <a:latin typeface="Times New Roman" pitchFamily="18" charset="0"/>
            </a:endParaRPr>
          </a:p>
          <a:p>
            <a:pPr indent="342900">
              <a:buNone/>
              <a:defRPr/>
            </a:pPr>
            <a:r>
              <a:rPr lang="zh-CN" altLang="zh-CN" sz="2400" dirty="0">
                <a:latin typeface="Times New Roman" pitchFamily="18" charset="0"/>
              </a:rPr>
              <a:t>定义了高级加密标准（</a:t>
            </a:r>
            <a:r>
              <a:rPr lang="en-US" altLang="zh-CN" sz="2400" dirty="0">
                <a:latin typeface="Times New Roman" pitchFamily="18" charset="0"/>
              </a:rPr>
              <a:t>AES</a:t>
            </a:r>
            <a:r>
              <a:rPr lang="zh-CN" altLang="zh-CN" sz="2400" dirty="0">
                <a:latin typeface="Times New Roman" pitchFamily="18" charset="0"/>
              </a:rPr>
              <a:t>），提供高级加密功能</a:t>
            </a:r>
            <a:r>
              <a:rPr lang="en-US" altLang="zh-CN" sz="2400" dirty="0">
                <a:latin typeface="Times New Roman" pitchFamily="18" charset="0"/>
              </a:rPr>
              <a:t> </a:t>
            </a:r>
            <a:r>
              <a:rPr lang="zh-CN" altLang="en-US" sz="2400" dirty="0">
                <a:latin typeface="Times New Roman" pitchFamily="18" charset="0"/>
              </a:rPr>
              <a:t>。</a:t>
            </a:r>
            <a:endParaRPr lang="en-US" altLang="zh-CN" sz="2400" dirty="0">
              <a:latin typeface="Times New Roman" pitchFamily="18" charset="0"/>
            </a:endParaRPr>
          </a:p>
          <a:p>
            <a:pPr indent="342900">
              <a:buNone/>
              <a:defRPr/>
            </a:pPr>
            <a:r>
              <a:rPr lang="zh-CN" altLang="zh-CN" sz="2400" dirty="0">
                <a:latin typeface="Times New Roman" pitchFamily="18" charset="0"/>
              </a:rPr>
              <a:t>支持虚拟局域网（</a:t>
            </a:r>
            <a:r>
              <a:rPr lang="en-US" altLang="zh-CN" sz="2400" dirty="0">
                <a:latin typeface="Times New Roman" pitchFamily="18" charset="0"/>
              </a:rPr>
              <a:t>VLAN</a:t>
            </a:r>
            <a:r>
              <a:rPr lang="zh-CN" altLang="zh-CN" sz="2400" dirty="0">
                <a:latin typeface="Times New Roman" pitchFamily="18" charset="0"/>
              </a:rPr>
              <a:t>），从而给予管理员更多的控制权加强了安全性能</a:t>
            </a:r>
            <a:r>
              <a:rPr lang="zh-CN" altLang="en-US" sz="2400" dirty="0">
                <a:latin typeface="Times New Roman" pitchFamily="18" charset="0"/>
              </a:rPr>
              <a:t>。</a:t>
            </a:r>
            <a:endParaRPr lang="en-US" altLang="zh-CN" sz="2400" dirty="0">
              <a:latin typeface="Times New Roman" pitchFamily="18" charset="0"/>
            </a:endParaRPr>
          </a:p>
          <a:p>
            <a:pPr indent="342900">
              <a:buNone/>
              <a:defRPr/>
            </a:pPr>
            <a:r>
              <a:rPr lang="en-US" altLang="zh-CN" sz="2400" dirty="0">
                <a:latin typeface="Times New Roman" pitchFamily="18" charset="0"/>
              </a:rPr>
              <a:t> </a:t>
            </a:r>
            <a:r>
              <a:rPr lang="zh-CN" altLang="zh-CN" sz="2400" dirty="0">
                <a:latin typeface="Times New Roman" pitchFamily="18" charset="0"/>
              </a:rPr>
              <a:t>此外，还定义了 </a:t>
            </a:r>
            <a:r>
              <a:rPr lang="en-US" altLang="zh-CN" sz="2400" dirty="0">
                <a:latin typeface="Times New Roman" pitchFamily="18" charset="0"/>
              </a:rPr>
              <a:t>SOL</a:t>
            </a:r>
            <a:r>
              <a:rPr lang="zh-CN" altLang="zh-CN" sz="2400" dirty="0">
                <a:latin typeface="Times New Roman" pitchFamily="18" charset="0"/>
              </a:rPr>
              <a:t>（</a:t>
            </a:r>
            <a:r>
              <a:rPr lang="en-US" altLang="zh-CN" sz="2400" dirty="0">
                <a:latin typeface="Times New Roman" pitchFamily="18" charset="0"/>
              </a:rPr>
              <a:t>Serial Over </a:t>
            </a:r>
            <a:r>
              <a:rPr lang="en-US" altLang="zh-CN" sz="2400" dirty="0" err="1">
                <a:latin typeface="Times New Roman" pitchFamily="18" charset="0"/>
              </a:rPr>
              <a:t>Lan</a:t>
            </a:r>
            <a:r>
              <a:rPr lang="zh-CN" altLang="zh-CN" sz="2400" dirty="0">
                <a:latin typeface="Times New Roman" pitchFamily="18" charset="0"/>
              </a:rPr>
              <a:t>）远程管理指令，利用它们可改变 </a:t>
            </a:r>
            <a:r>
              <a:rPr lang="en-US" altLang="zh-CN" sz="2400" dirty="0">
                <a:latin typeface="Times New Roman" pitchFamily="18" charset="0"/>
              </a:rPr>
              <a:t>IPMI </a:t>
            </a:r>
            <a:r>
              <a:rPr lang="zh-CN" altLang="zh-CN" sz="2400" dirty="0">
                <a:latin typeface="Times New Roman" pitchFamily="18" charset="0"/>
              </a:rPr>
              <a:t>会话过程中本地串口传送数据方向，从而实现对远程服务器的 </a:t>
            </a:r>
            <a:r>
              <a:rPr lang="en-US" altLang="zh-CN" sz="2400" dirty="0">
                <a:latin typeface="Times New Roman" pitchFamily="18" charset="0"/>
              </a:rPr>
              <a:t>Pre-</a:t>
            </a:r>
            <a:r>
              <a:rPr lang="en-US" altLang="zh-CN" sz="2400" dirty="0" err="1">
                <a:latin typeface="Times New Roman" pitchFamily="18" charset="0"/>
              </a:rPr>
              <a:t>os</a:t>
            </a:r>
            <a:r>
              <a:rPr lang="en-US" altLang="zh-CN" sz="2400" dirty="0">
                <a:latin typeface="Times New Roman" pitchFamily="18" charset="0"/>
              </a:rPr>
              <a:t> </a:t>
            </a:r>
            <a:r>
              <a:rPr lang="zh-CN" altLang="zh-CN" sz="2400" dirty="0">
                <a:latin typeface="Times New Roman" pitchFamily="18" charset="0"/>
              </a:rPr>
              <a:t>访问，提供了通过 </a:t>
            </a:r>
            <a:r>
              <a:rPr lang="en-US" altLang="zh-CN" sz="2400" dirty="0">
                <a:latin typeface="Times New Roman" pitchFamily="18" charset="0"/>
              </a:rPr>
              <a:t>LAN </a:t>
            </a:r>
            <a:r>
              <a:rPr lang="zh-CN" altLang="zh-CN" sz="2400" dirty="0">
                <a:latin typeface="Times New Roman" pitchFamily="18" charset="0"/>
              </a:rPr>
              <a:t>远程查看、启动、诊断和维修故障的标准方式。</a:t>
            </a:r>
            <a:endParaRPr lang="zh-CN" altLang="en-US" sz="2400" dirty="0">
              <a:latin typeface="Times New Roman" pitchFamily="18" charset="0"/>
            </a:endParaRPr>
          </a:p>
          <a:p>
            <a:endParaRPr lang="zh-CN" altLang="en-US" dirty="0"/>
          </a:p>
        </p:txBody>
      </p:sp>
    </p:spTree>
    <p:extLst>
      <p:ext uri="{BB962C8B-B14F-4D97-AF65-F5344CB8AC3E}">
        <p14:creationId xmlns:p14="http://schemas.microsoft.com/office/powerpoint/2010/main" val="726101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solidFill>
                  <a:schemeClr val="bg2">
                    <a:lumMod val="50000"/>
                  </a:schemeClr>
                </a:solidFill>
              </a:rPr>
              <a:t>BMC debug&amp;</a:t>
            </a:r>
            <a:r>
              <a:rPr lang="zh-CN" altLang="en-US" dirty="0">
                <a:solidFill>
                  <a:schemeClr val="bg2">
                    <a:lumMod val="50000"/>
                  </a:schemeClr>
                </a:solidFill>
              </a:rPr>
              <a:t>常用外围工具</a:t>
            </a:r>
            <a:endParaRPr lang="en-US" altLang="zh-CN" dirty="0">
              <a:solidFill>
                <a:schemeClr val="bg2">
                  <a:lumMod val="50000"/>
                </a:schemeClr>
              </a:solidFill>
            </a:endParaRPr>
          </a:p>
        </p:txBody>
      </p:sp>
      <p:sp>
        <p:nvSpPr>
          <p:cNvPr id="3" name="内容占位符 2"/>
          <p:cNvSpPr>
            <a:spLocks noGrp="1"/>
          </p:cNvSpPr>
          <p:nvPr>
            <p:ph sz="quarter" idx="14"/>
          </p:nvPr>
        </p:nvSpPr>
        <p:spPr>
          <a:xfrm>
            <a:off x="832191" y="1001716"/>
            <a:ext cx="10515600" cy="4667249"/>
          </a:xfrm>
        </p:spPr>
        <p:txBody>
          <a:bodyPr/>
          <a:lstStyle/>
          <a:p>
            <a:r>
              <a:rPr lang="zh-CN" altLang="en-US" dirty="0"/>
              <a:t>主机系统内部</a:t>
            </a:r>
            <a:r>
              <a:rPr lang="en-US" altLang="zh-CN" dirty="0" err="1"/>
              <a:t>ipmitool</a:t>
            </a:r>
            <a:endParaRPr lang="en-US" altLang="zh-CN" dirty="0"/>
          </a:p>
          <a:p>
            <a:pPr marL="0" indent="0">
              <a:buNone/>
            </a:pP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701" y="1510018"/>
            <a:ext cx="6957264" cy="2271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127" y="3907566"/>
            <a:ext cx="6427787"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74899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31585" y="1758269"/>
            <a:ext cx="10837023" cy="830997"/>
          </a:xfrm>
        </p:spPr>
        <p:txBody>
          <a:bodyPr/>
          <a:lstStyle/>
          <a:p>
            <a:pPr algn="ctr"/>
            <a:r>
              <a:rPr lang="zh-CN" altLang="en-US" dirty="0"/>
              <a:t>谢谢大家</a:t>
            </a:r>
            <a:endParaRPr lang="en-US" altLang="zh-CN" dirty="0"/>
          </a:p>
        </p:txBody>
      </p:sp>
      <p:sp>
        <p:nvSpPr>
          <p:cNvPr id="3" name="文本占位符 2"/>
          <p:cNvSpPr>
            <a:spLocks noGrp="1"/>
          </p:cNvSpPr>
          <p:nvPr>
            <p:ph type="body" sz="quarter" idx="12"/>
          </p:nvPr>
        </p:nvSpPr>
        <p:spPr>
          <a:xfrm>
            <a:off x="8400256" y="5157193"/>
            <a:ext cx="3410784" cy="1056117"/>
          </a:xfrm>
        </p:spPr>
        <p:txBody>
          <a:bodyPr/>
          <a:lstStyle/>
          <a:p>
            <a:pPr algn="r"/>
            <a:r>
              <a:rPr lang="en-US" altLang="zh-CN" dirty="0"/>
              <a:t> </a:t>
            </a:r>
            <a:endParaRPr lang="zh-CN" altLang="en-US" dirty="0"/>
          </a:p>
        </p:txBody>
      </p:sp>
      <p:sp>
        <p:nvSpPr>
          <p:cNvPr id="4" name="文本占位符 2"/>
          <p:cNvSpPr txBox="1"/>
          <p:nvPr/>
        </p:nvSpPr>
        <p:spPr>
          <a:xfrm>
            <a:off x="8400256" y="5781692"/>
            <a:ext cx="5532059" cy="86323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zh-CN" altLang="en-US" sz="1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30803275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F7A350E-60EA-ED9F-1C38-AB54F09B9A2D}"/>
              </a:ext>
            </a:extLst>
          </p:cNvPr>
          <p:cNvSpPr>
            <a:spLocks noGrp="1"/>
          </p:cNvSpPr>
          <p:nvPr>
            <p:ph type="body" sz="quarter" idx="13"/>
          </p:nvPr>
        </p:nvSpPr>
        <p:spPr/>
        <p:txBody>
          <a:bodyPr/>
          <a:lstStyle/>
          <a:p>
            <a:r>
              <a:rPr lang="zh-CN" altLang="en-US" dirty="0"/>
              <a:t>课后作业</a:t>
            </a:r>
          </a:p>
        </p:txBody>
      </p:sp>
      <p:sp>
        <p:nvSpPr>
          <p:cNvPr id="3" name="内容占位符 2">
            <a:extLst>
              <a:ext uri="{FF2B5EF4-FFF2-40B4-BE49-F238E27FC236}">
                <a16:creationId xmlns:a16="http://schemas.microsoft.com/office/drawing/2014/main" id="{DE6F61C0-3FBC-50EF-5A91-0378857F9143}"/>
              </a:ext>
            </a:extLst>
          </p:cNvPr>
          <p:cNvSpPr>
            <a:spLocks noGrp="1"/>
          </p:cNvSpPr>
          <p:nvPr>
            <p:ph sz="quarter" idx="14"/>
          </p:nvPr>
        </p:nvSpPr>
        <p:spPr/>
        <p:txBody>
          <a:bodyPr/>
          <a:lstStyle/>
          <a:p>
            <a:r>
              <a:rPr lang="en-US" altLang="zh-CN" dirty="0"/>
              <a:t>1.</a:t>
            </a:r>
            <a:r>
              <a:rPr lang="zh-CN" altLang="en-US" dirty="0"/>
              <a:t>请写出</a:t>
            </a:r>
            <a:r>
              <a:rPr lang="en-US" altLang="zh-CN" dirty="0"/>
              <a:t>Intel</a:t>
            </a:r>
            <a:r>
              <a:rPr lang="zh-CN" altLang="en-US" dirty="0"/>
              <a:t>机型</a:t>
            </a:r>
            <a:r>
              <a:rPr lang="en-US" altLang="zh-CN" dirty="0"/>
              <a:t>BMC</a:t>
            </a:r>
            <a:r>
              <a:rPr lang="zh-CN" altLang="en-US" dirty="0"/>
              <a:t>与</a:t>
            </a:r>
            <a:r>
              <a:rPr lang="en-US" altLang="zh-CN" dirty="0"/>
              <a:t>PCH</a:t>
            </a:r>
            <a:r>
              <a:rPr lang="zh-CN" altLang="en-US" dirty="0"/>
              <a:t>通信有哪些通道，分别的作用是什么。</a:t>
            </a:r>
            <a:endParaRPr lang="en-US" altLang="zh-CN" dirty="0"/>
          </a:p>
          <a:p>
            <a:r>
              <a:rPr lang="en-US" altLang="zh-CN" dirty="0"/>
              <a:t>2.</a:t>
            </a:r>
            <a:r>
              <a:rPr lang="zh-CN" altLang="en-US" dirty="0"/>
              <a:t>请用</a:t>
            </a:r>
            <a:r>
              <a:rPr lang="en-US" altLang="zh-CN" dirty="0" err="1"/>
              <a:t>ipmitool</a:t>
            </a:r>
            <a:r>
              <a:rPr lang="zh-CN" altLang="en-US" dirty="0"/>
              <a:t>发送一条</a:t>
            </a:r>
            <a:r>
              <a:rPr lang="en-US" altLang="zh-CN" dirty="0"/>
              <a:t>raw</a:t>
            </a:r>
            <a:r>
              <a:rPr lang="zh-CN" altLang="en-US" dirty="0"/>
              <a:t>命令，请求获取指定传感器的类型、读数及阈值</a:t>
            </a:r>
            <a:endParaRPr lang="en-US" altLang="zh-CN" dirty="0"/>
          </a:p>
          <a:p>
            <a:endParaRPr lang="zh-CN" altLang="en-US" dirty="0"/>
          </a:p>
        </p:txBody>
      </p:sp>
    </p:spTree>
    <p:extLst>
      <p:ext uri="{BB962C8B-B14F-4D97-AF65-F5344CB8AC3E}">
        <p14:creationId xmlns:p14="http://schemas.microsoft.com/office/powerpoint/2010/main" val="1376232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是什么</a:t>
            </a:r>
            <a:endParaRPr lang="en-US" altLang="zh-CN" dirty="0"/>
          </a:p>
          <a:p>
            <a:endParaRPr lang="zh-CN" altLang="en-US" dirty="0"/>
          </a:p>
        </p:txBody>
      </p:sp>
      <p:sp>
        <p:nvSpPr>
          <p:cNvPr id="3" name="内容占位符 2"/>
          <p:cNvSpPr>
            <a:spLocks noGrp="1"/>
          </p:cNvSpPr>
          <p:nvPr>
            <p:ph sz="quarter" idx="14"/>
          </p:nvPr>
        </p:nvSpPr>
        <p:spPr/>
        <p:txBody>
          <a:bodyPr/>
          <a:lstStyle/>
          <a:p>
            <a:pPr>
              <a:defRPr/>
            </a:pPr>
            <a:r>
              <a:rPr lang="en-US" altLang="zh-CN" sz="3200" dirty="0">
                <a:solidFill>
                  <a:schemeClr val="accent1">
                    <a:lumMod val="50000"/>
                  </a:schemeClr>
                </a:solidFill>
                <a:latin typeface="Calibri" pitchFamily="34" charset="0"/>
              </a:rPr>
              <a:t>IPMI </a:t>
            </a:r>
            <a:r>
              <a:rPr lang="zh-CN" altLang="en-US" sz="3200" dirty="0">
                <a:solidFill>
                  <a:schemeClr val="accent1">
                    <a:lumMod val="50000"/>
                  </a:schemeClr>
                </a:solidFill>
                <a:latin typeface="Calibri" pitchFamily="34" charset="0"/>
              </a:rPr>
              <a:t>的</a:t>
            </a:r>
            <a:r>
              <a:rPr lang="zh-CN" altLang="zh-CN" sz="3200" dirty="0">
                <a:solidFill>
                  <a:schemeClr val="accent1">
                    <a:lumMod val="50000"/>
                  </a:schemeClr>
                </a:solidFill>
                <a:latin typeface="Calibri" pitchFamily="34" charset="0"/>
              </a:rPr>
              <a:t>工作原理</a:t>
            </a:r>
            <a:endParaRPr lang="en-US" altLang="zh-CN" sz="3200" dirty="0">
              <a:solidFill>
                <a:schemeClr val="accent1">
                  <a:lumMod val="50000"/>
                </a:schemeClr>
              </a:solidFill>
              <a:latin typeface="Calibri" pitchFamily="34" charset="0"/>
            </a:endParaRPr>
          </a:p>
          <a:p>
            <a:pPr indent="342900">
              <a:buFontTx/>
              <a:buNone/>
              <a:defRPr/>
            </a:pPr>
            <a:r>
              <a:rPr lang="en-US" altLang="zh-CN" dirty="0">
                <a:latin typeface="微软雅黑" pitchFamily="34" charset="-122"/>
                <a:ea typeface="微软雅黑" pitchFamily="34" charset="-122"/>
              </a:rPr>
              <a:t> </a:t>
            </a:r>
            <a:r>
              <a:rPr lang="en-US" altLang="zh-CN" sz="2400" dirty="0">
                <a:latin typeface="Times New Roman" pitchFamily="18" charset="0"/>
              </a:rPr>
              <a:t>IPMI </a:t>
            </a:r>
            <a:r>
              <a:rPr lang="zh-CN" altLang="zh-CN" sz="2400" dirty="0">
                <a:latin typeface="Times New Roman" pitchFamily="18" charset="0"/>
              </a:rPr>
              <a:t>的核心是基板管理控制器</a:t>
            </a:r>
            <a:r>
              <a:rPr lang="en-US" altLang="zh-CN" sz="2400" dirty="0">
                <a:latin typeface="Times New Roman" pitchFamily="18" charset="0"/>
              </a:rPr>
              <a:t>(BMC)</a:t>
            </a:r>
            <a:r>
              <a:rPr lang="zh-CN" altLang="zh-CN" sz="2400" dirty="0">
                <a:latin typeface="Times New Roman" pitchFamily="18" charset="0"/>
              </a:rPr>
              <a:t>，其并不依赖于服务器的处理器、</a:t>
            </a:r>
            <a:r>
              <a:rPr lang="en-US" altLang="zh-CN" sz="2400" dirty="0">
                <a:latin typeface="Times New Roman" pitchFamily="18" charset="0"/>
              </a:rPr>
              <a:t>BIOS </a:t>
            </a:r>
            <a:r>
              <a:rPr lang="zh-CN" altLang="zh-CN" sz="2400" dirty="0">
                <a:latin typeface="Times New Roman" pitchFamily="18" charset="0"/>
              </a:rPr>
              <a:t>或操作系统来工作，可谓非常地独立，是一个单独在系统内运行的无代理管理子系统，只要有 </a:t>
            </a:r>
            <a:r>
              <a:rPr lang="en-US" altLang="zh-CN" sz="2400" dirty="0">
                <a:latin typeface="Times New Roman" pitchFamily="18" charset="0"/>
              </a:rPr>
              <a:t>BMC </a:t>
            </a:r>
            <a:r>
              <a:rPr lang="zh-CN" altLang="zh-CN" sz="2400" dirty="0">
                <a:latin typeface="Times New Roman" pitchFamily="18" charset="0"/>
              </a:rPr>
              <a:t>与</a:t>
            </a:r>
            <a:r>
              <a:rPr lang="en-US" altLang="zh-CN" sz="2400" dirty="0">
                <a:latin typeface="Times New Roman" pitchFamily="18" charset="0"/>
              </a:rPr>
              <a:t>IPMI </a:t>
            </a:r>
            <a:r>
              <a:rPr lang="zh-CN" altLang="zh-CN" sz="2400" dirty="0">
                <a:latin typeface="Times New Roman" pitchFamily="18" charset="0"/>
              </a:rPr>
              <a:t>固件其便可开始工作，而 </a:t>
            </a:r>
            <a:r>
              <a:rPr lang="en-US" altLang="zh-CN" sz="2400" dirty="0">
                <a:latin typeface="Times New Roman" pitchFamily="18" charset="0"/>
              </a:rPr>
              <a:t>BMC </a:t>
            </a:r>
            <a:r>
              <a:rPr lang="zh-CN" altLang="zh-CN" sz="2400" dirty="0">
                <a:latin typeface="Times New Roman" pitchFamily="18" charset="0"/>
              </a:rPr>
              <a:t>通常是一个安装在服务器主板上的独立的板卡，现在也有服务器主板提供对 </a:t>
            </a:r>
            <a:r>
              <a:rPr lang="en-US" altLang="zh-CN" sz="2400" dirty="0">
                <a:latin typeface="Times New Roman" pitchFamily="18" charset="0"/>
              </a:rPr>
              <a:t>IPMI </a:t>
            </a:r>
            <a:r>
              <a:rPr lang="zh-CN" altLang="zh-CN" sz="2400" dirty="0">
                <a:latin typeface="Times New Roman" pitchFamily="18" charset="0"/>
              </a:rPr>
              <a:t>支持的。</a:t>
            </a:r>
            <a:r>
              <a:rPr lang="en-US" altLang="zh-CN" sz="2400" dirty="0">
                <a:latin typeface="Times New Roman" pitchFamily="18" charset="0"/>
              </a:rPr>
              <a:t>IPMI </a:t>
            </a:r>
            <a:r>
              <a:rPr lang="zh-CN" altLang="zh-CN" sz="2400" dirty="0">
                <a:latin typeface="Times New Roman" pitchFamily="18" charset="0"/>
              </a:rPr>
              <a:t>良好的自治特性便克服了以往基于操作系统的管理方式所受的限制，例如操作系统不响应或未加载的情况下其仍然可以进行开关机、信息提取等操作。</a:t>
            </a:r>
            <a:endParaRPr lang="zh-CN" altLang="en-US" sz="2400" dirty="0">
              <a:latin typeface="Times New Roman" pitchFamily="18" charset="0"/>
            </a:endParaRPr>
          </a:p>
          <a:p>
            <a:endParaRPr lang="zh-CN" altLang="en-US" dirty="0"/>
          </a:p>
        </p:txBody>
      </p:sp>
    </p:spTree>
    <p:extLst>
      <p:ext uri="{BB962C8B-B14F-4D97-AF65-F5344CB8AC3E}">
        <p14:creationId xmlns:p14="http://schemas.microsoft.com/office/powerpoint/2010/main" val="2401946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BMC</a:t>
            </a:r>
            <a:r>
              <a:rPr lang="zh-CN" altLang="en-US" dirty="0"/>
              <a:t>是什么</a:t>
            </a:r>
            <a:endParaRPr lang="en-US" altLang="zh-CN" dirty="0"/>
          </a:p>
          <a:p>
            <a:endParaRPr lang="zh-CN" altLang="en-US" dirty="0"/>
          </a:p>
        </p:txBody>
      </p:sp>
      <p:sp>
        <p:nvSpPr>
          <p:cNvPr id="3" name="内容占位符 2"/>
          <p:cNvSpPr>
            <a:spLocks noGrp="1"/>
          </p:cNvSpPr>
          <p:nvPr>
            <p:ph sz="quarter" idx="14"/>
          </p:nvPr>
        </p:nvSpPr>
        <p:spPr/>
        <p:txBody>
          <a:bodyPr/>
          <a:lstStyle/>
          <a:p>
            <a:pPr indent="342900">
              <a:buFontTx/>
              <a:buNone/>
            </a:pPr>
            <a:r>
              <a:rPr lang="zh-CN" altLang="zh-CN" sz="1800" dirty="0">
                <a:latin typeface="Times New Roman" pitchFamily="18" charset="0"/>
              </a:rPr>
              <a:t>在工作时，所有的 </a:t>
            </a:r>
            <a:r>
              <a:rPr lang="en-US" altLang="zh-CN" sz="1800" dirty="0">
                <a:latin typeface="Times New Roman" pitchFamily="18" charset="0"/>
              </a:rPr>
              <a:t>IPMI </a:t>
            </a:r>
            <a:r>
              <a:rPr lang="zh-CN" altLang="zh-CN" sz="1800" dirty="0">
                <a:latin typeface="Times New Roman" pitchFamily="18" charset="0"/>
              </a:rPr>
              <a:t>功能都是向 </a:t>
            </a:r>
            <a:r>
              <a:rPr lang="en-US" altLang="zh-CN" sz="1800" dirty="0">
                <a:latin typeface="Times New Roman" pitchFamily="18" charset="0"/>
              </a:rPr>
              <a:t>BMC </a:t>
            </a:r>
            <a:r>
              <a:rPr lang="zh-CN" altLang="zh-CN" sz="1800" dirty="0">
                <a:latin typeface="Times New Roman" pitchFamily="18" charset="0"/>
              </a:rPr>
              <a:t>发送命令来完成的，命令使用 </a:t>
            </a:r>
            <a:r>
              <a:rPr lang="en-US" altLang="zh-CN" sz="1800" dirty="0">
                <a:latin typeface="Times New Roman" pitchFamily="18" charset="0"/>
              </a:rPr>
              <a:t>IPMI </a:t>
            </a:r>
            <a:r>
              <a:rPr lang="zh-CN" altLang="zh-CN" sz="1800" dirty="0">
                <a:latin typeface="Times New Roman" pitchFamily="18" charset="0"/>
              </a:rPr>
              <a:t>规范中规定的指令，</a:t>
            </a:r>
            <a:r>
              <a:rPr lang="en-US" altLang="zh-CN" sz="1800" dirty="0">
                <a:latin typeface="Times New Roman" pitchFamily="18" charset="0"/>
              </a:rPr>
              <a:t>BMC </a:t>
            </a:r>
            <a:r>
              <a:rPr lang="zh-CN" altLang="zh-CN" sz="1800" dirty="0">
                <a:latin typeface="Times New Roman" pitchFamily="18" charset="0"/>
              </a:rPr>
              <a:t>接收并在系统事件日志中记录事件消息，维护描述系统中传感器情况的传感器数据记录。在需要远程访问系统时，</a:t>
            </a:r>
            <a:r>
              <a:rPr lang="en-US" altLang="zh-CN" sz="1800" dirty="0">
                <a:latin typeface="Times New Roman" pitchFamily="18" charset="0"/>
              </a:rPr>
              <a:t>IPMI </a:t>
            </a:r>
            <a:r>
              <a:rPr lang="zh-CN" altLang="zh-CN" sz="1800" dirty="0">
                <a:latin typeface="Times New Roman" pitchFamily="18" charset="0"/>
              </a:rPr>
              <a:t>的 </a:t>
            </a:r>
            <a:r>
              <a:rPr lang="en-US" altLang="zh-CN" sz="1800" dirty="0">
                <a:latin typeface="Times New Roman" pitchFamily="18" charset="0"/>
              </a:rPr>
              <a:t>SOL </a:t>
            </a:r>
            <a:r>
              <a:rPr lang="zh-CN" altLang="zh-CN" sz="1800" dirty="0">
                <a:latin typeface="Times New Roman" pitchFamily="18" charset="0"/>
              </a:rPr>
              <a:t>特性很有用。</a:t>
            </a:r>
            <a:r>
              <a:rPr lang="en-US" altLang="zh-CN" sz="1800" dirty="0">
                <a:latin typeface="Times New Roman" pitchFamily="18" charset="0"/>
              </a:rPr>
              <a:t>SOL </a:t>
            </a:r>
            <a:r>
              <a:rPr lang="zh-CN" altLang="zh-CN" sz="1800" dirty="0">
                <a:latin typeface="Times New Roman" pitchFamily="18" charset="0"/>
              </a:rPr>
              <a:t>改变 </a:t>
            </a:r>
            <a:r>
              <a:rPr lang="en-US" altLang="zh-CN" sz="1800" dirty="0">
                <a:latin typeface="Times New Roman" pitchFamily="18" charset="0"/>
              </a:rPr>
              <a:t>IPMI </a:t>
            </a:r>
            <a:r>
              <a:rPr lang="zh-CN" altLang="zh-CN" sz="1800" dirty="0">
                <a:latin typeface="Times New Roman" pitchFamily="18" charset="0"/>
              </a:rPr>
              <a:t>会话过程中本地串口传送方向，从而提供对紧急管理服务、</a:t>
            </a:r>
            <a:r>
              <a:rPr lang="en-US" altLang="zh-CN" sz="1800" dirty="0">
                <a:latin typeface="Times New Roman" pitchFamily="18" charset="0"/>
              </a:rPr>
              <a:t>Windows </a:t>
            </a:r>
            <a:r>
              <a:rPr lang="zh-CN" altLang="zh-CN" sz="1800" dirty="0">
                <a:latin typeface="Times New Roman" pitchFamily="18" charset="0"/>
              </a:rPr>
              <a:t>专用管理控制台或 </a:t>
            </a:r>
            <a:r>
              <a:rPr lang="en-US" altLang="zh-CN" sz="1800" dirty="0">
                <a:latin typeface="Times New Roman" pitchFamily="18" charset="0"/>
              </a:rPr>
              <a:t>Linux </a:t>
            </a:r>
            <a:r>
              <a:rPr lang="zh-CN" altLang="zh-CN" sz="1800" dirty="0">
                <a:latin typeface="Times New Roman" pitchFamily="18" charset="0"/>
              </a:rPr>
              <a:t>串行控制台的远程访问。</a:t>
            </a:r>
            <a:r>
              <a:rPr lang="en-US" altLang="zh-CN" sz="1800" dirty="0">
                <a:latin typeface="Times New Roman" pitchFamily="18" charset="0"/>
              </a:rPr>
              <a:t>BMC </a:t>
            </a:r>
            <a:r>
              <a:rPr lang="zh-CN" altLang="zh-CN" sz="1800" dirty="0">
                <a:latin typeface="Times New Roman" pitchFamily="18" charset="0"/>
              </a:rPr>
              <a:t>通过在 </a:t>
            </a:r>
            <a:r>
              <a:rPr lang="en-US" altLang="zh-CN" sz="1800" dirty="0">
                <a:latin typeface="Times New Roman" pitchFamily="18" charset="0"/>
              </a:rPr>
              <a:t>LAN </a:t>
            </a:r>
            <a:r>
              <a:rPr lang="zh-CN" altLang="zh-CN" sz="1800" dirty="0">
                <a:latin typeface="Times New Roman" pitchFamily="18" charset="0"/>
              </a:rPr>
              <a:t>上改变传送给串行端口的信息的方向来做到这点，提供了一种与厂商无关的远程查看启动、操作系统加载器或紧急管理控制台来诊断和维修故障的标准方式。</a:t>
            </a:r>
            <a:endParaRPr lang="en-US" altLang="zh-CN" sz="1800" dirty="0">
              <a:latin typeface="Times New Roman" pitchFamily="18" charset="0"/>
            </a:endParaRPr>
          </a:p>
          <a:p>
            <a:pPr indent="342900">
              <a:buFontTx/>
              <a:buNone/>
            </a:pPr>
            <a:r>
              <a:rPr lang="zh-CN" altLang="en-US" sz="1800" dirty="0">
                <a:latin typeface="Times New Roman" pitchFamily="18" charset="0"/>
              </a:rPr>
              <a:t>在</a:t>
            </a:r>
            <a:r>
              <a:rPr lang="en-US" altLang="zh-CN" sz="1800" dirty="0">
                <a:latin typeface="Times New Roman" pitchFamily="18" charset="0"/>
              </a:rPr>
              <a:t>IPMI</a:t>
            </a:r>
            <a:r>
              <a:rPr lang="zh-CN" altLang="en-US" sz="1800" dirty="0">
                <a:latin typeface="Times New Roman" pitchFamily="18" charset="0"/>
              </a:rPr>
              <a:t>管理平台中，</a:t>
            </a:r>
            <a:r>
              <a:rPr lang="en-US" altLang="zh-CN" sz="1800" dirty="0">
                <a:latin typeface="Times New Roman" pitchFamily="18" charset="0"/>
              </a:rPr>
              <a:t>BMC</a:t>
            </a:r>
            <a:r>
              <a:rPr lang="zh-CN" altLang="en-US" sz="1800" dirty="0">
                <a:latin typeface="Times New Roman" pitchFamily="18" charset="0"/>
              </a:rPr>
              <a:t>（</a:t>
            </a:r>
            <a:r>
              <a:rPr lang="en-US" altLang="zh-CN" sz="1800" dirty="0">
                <a:latin typeface="Times New Roman" pitchFamily="18" charset="0"/>
              </a:rPr>
              <a:t>Baseboard Management Controller</a:t>
            </a:r>
            <a:r>
              <a:rPr lang="zh-CN" altLang="en-US" sz="1800" dirty="0">
                <a:latin typeface="Times New Roman" pitchFamily="18" charset="0"/>
              </a:rPr>
              <a:t>，因为多集成于主板而得名）是核心控制器，系统管理软件对各个被管理器件的管理，都是通过与</a:t>
            </a:r>
            <a:r>
              <a:rPr lang="en-US" altLang="zh-CN" sz="1800" dirty="0">
                <a:latin typeface="Times New Roman" pitchFamily="18" charset="0"/>
              </a:rPr>
              <a:t>BMC</a:t>
            </a:r>
            <a:r>
              <a:rPr lang="zh-CN" altLang="en-US" sz="1800" dirty="0">
                <a:latin typeface="Times New Roman" pitchFamily="18" charset="0"/>
              </a:rPr>
              <a:t>通信来实现的。</a:t>
            </a:r>
            <a:br>
              <a:rPr lang="zh-CN" altLang="en-US" sz="1800" dirty="0">
                <a:latin typeface="Times New Roman" pitchFamily="18" charset="0"/>
              </a:rPr>
            </a:br>
            <a:r>
              <a:rPr lang="zh-CN" altLang="en-US" sz="1800" dirty="0">
                <a:latin typeface="Times New Roman" pitchFamily="18" charset="0"/>
              </a:rPr>
              <a:t>    在</a:t>
            </a:r>
            <a:r>
              <a:rPr lang="en-US" altLang="zh-CN" sz="1800" dirty="0">
                <a:latin typeface="Times New Roman" pitchFamily="18" charset="0"/>
              </a:rPr>
              <a:t>IPMB</a:t>
            </a:r>
            <a:r>
              <a:rPr lang="zh-CN" altLang="en-US" sz="1800" dirty="0">
                <a:latin typeface="Times New Roman" pitchFamily="18" charset="0"/>
              </a:rPr>
              <a:t>（</a:t>
            </a:r>
            <a:r>
              <a:rPr lang="en-US" altLang="zh-CN" sz="1800" dirty="0">
                <a:latin typeface="Times New Roman" pitchFamily="18" charset="0"/>
              </a:rPr>
              <a:t>Intelligent Platform Management Bus</a:t>
            </a:r>
            <a:r>
              <a:rPr lang="zh-CN" altLang="en-US" sz="1800" dirty="0">
                <a:latin typeface="Times New Roman" pitchFamily="18" charset="0"/>
              </a:rPr>
              <a:t>）总线上连接着各个管理控制器，分别执行不同功能。</a:t>
            </a:r>
            <a:r>
              <a:rPr lang="en-US" altLang="zh-CN" sz="1800" dirty="0">
                <a:latin typeface="Times New Roman" pitchFamily="18" charset="0"/>
              </a:rPr>
              <a:t>IPMB</a:t>
            </a:r>
            <a:r>
              <a:rPr lang="zh-CN" altLang="en-US" sz="1800" dirty="0">
                <a:latin typeface="Times New Roman" pitchFamily="18" charset="0"/>
              </a:rPr>
              <a:t>总线上还连接着一些</a:t>
            </a:r>
            <a:r>
              <a:rPr lang="en-US" altLang="zh-CN" sz="1800" dirty="0">
                <a:latin typeface="Times New Roman" pitchFamily="18" charset="0"/>
              </a:rPr>
              <a:t>I2C</a:t>
            </a:r>
            <a:r>
              <a:rPr lang="zh-CN" altLang="en-US" sz="1800" dirty="0">
                <a:latin typeface="Times New Roman" pitchFamily="18" charset="0"/>
              </a:rPr>
              <a:t>器件，用来作为传感器的接口，让系统管理软件能够通过</a:t>
            </a:r>
            <a:r>
              <a:rPr lang="en-US" altLang="zh-CN" sz="1800" dirty="0">
                <a:latin typeface="Times New Roman" pitchFamily="18" charset="0"/>
              </a:rPr>
              <a:t>IPMB</a:t>
            </a:r>
            <a:r>
              <a:rPr lang="zh-CN" altLang="en-US" sz="1800" dirty="0">
                <a:latin typeface="Times New Roman" pitchFamily="18" charset="0"/>
              </a:rPr>
              <a:t>来读取传感器的数据。同时，这些传感器的具体配置信息，如告警门限、事件触发是否允许等配置都保存在一组名为</a:t>
            </a:r>
            <a:r>
              <a:rPr lang="en-US" altLang="zh-CN" sz="1800" dirty="0">
                <a:latin typeface="Times New Roman" pitchFamily="18" charset="0"/>
              </a:rPr>
              <a:t>SDR</a:t>
            </a:r>
            <a:r>
              <a:rPr lang="zh-CN" altLang="en-US" sz="1800" dirty="0">
                <a:latin typeface="Times New Roman" pitchFamily="18" charset="0"/>
              </a:rPr>
              <a:t>（</a:t>
            </a:r>
            <a:r>
              <a:rPr lang="en-US" altLang="zh-CN" sz="1800" dirty="0">
                <a:latin typeface="Times New Roman" pitchFamily="18" charset="0"/>
              </a:rPr>
              <a:t>Sensor Data Record</a:t>
            </a:r>
            <a:r>
              <a:rPr lang="zh-CN" altLang="en-US" sz="1800" dirty="0">
                <a:latin typeface="Times New Roman" pitchFamily="18" charset="0"/>
              </a:rPr>
              <a:t>）的数据里面。而传感器产生的告警事件则保存在一组叫做</a:t>
            </a:r>
            <a:r>
              <a:rPr lang="en-US" altLang="zh-CN" sz="1800" dirty="0">
                <a:latin typeface="Times New Roman" pitchFamily="18" charset="0"/>
              </a:rPr>
              <a:t>SEL</a:t>
            </a:r>
            <a:r>
              <a:rPr lang="zh-CN" altLang="en-US" sz="1800" dirty="0">
                <a:latin typeface="Times New Roman" pitchFamily="18" charset="0"/>
              </a:rPr>
              <a:t>（</a:t>
            </a:r>
            <a:r>
              <a:rPr lang="en-US" altLang="zh-CN" sz="1800" dirty="0">
                <a:latin typeface="Times New Roman" pitchFamily="18" charset="0"/>
              </a:rPr>
              <a:t>Sensor Event Log</a:t>
            </a:r>
            <a:r>
              <a:rPr lang="zh-CN" altLang="en-US" sz="1800" dirty="0">
                <a:latin typeface="Times New Roman" pitchFamily="18" charset="0"/>
              </a:rPr>
              <a:t>）的数据里面。在</a:t>
            </a:r>
            <a:r>
              <a:rPr lang="en-US" altLang="zh-CN" sz="1800" dirty="0">
                <a:latin typeface="Times New Roman" pitchFamily="18" charset="0"/>
              </a:rPr>
              <a:t>IPMB</a:t>
            </a:r>
            <a:r>
              <a:rPr lang="zh-CN" altLang="en-US" sz="1800" dirty="0">
                <a:latin typeface="Times New Roman" pitchFamily="18" charset="0"/>
              </a:rPr>
              <a:t>总线上，连接着一个</a:t>
            </a:r>
            <a:r>
              <a:rPr lang="en-US" altLang="zh-CN" sz="1800" dirty="0">
                <a:latin typeface="Times New Roman" pitchFamily="18" charset="0"/>
              </a:rPr>
              <a:t>ICMB</a:t>
            </a:r>
            <a:r>
              <a:rPr lang="zh-CN" altLang="en-US" sz="1800" dirty="0">
                <a:latin typeface="Times New Roman" pitchFamily="18" charset="0"/>
              </a:rPr>
              <a:t>（</a:t>
            </a:r>
            <a:r>
              <a:rPr lang="en-US" altLang="zh-CN" sz="1800" dirty="0">
                <a:latin typeface="Times New Roman" pitchFamily="18" charset="0"/>
              </a:rPr>
              <a:t>Intelligent Chassis Management Bus</a:t>
            </a:r>
            <a:r>
              <a:rPr lang="zh-CN" altLang="en-US" sz="1800" dirty="0">
                <a:latin typeface="Times New Roman" pitchFamily="18" charset="0"/>
              </a:rPr>
              <a:t>）桥，通过</a:t>
            </a:r>
            <a:r>
              <a:rPr lang="en-US" altLang="zh-CN" sz="1800" dirty="0">
                <a:latin typeface="Times New Roman" pitchFamily="18" charset="0"/>
              </a:rPr>
              <a:t>ICMB</a:t>
            </a:r>
            <a:r>
              <a:rPr lang="zh-CN" altLang="en-US" sz="1800" dirty="0">
                <a:latin typeface="Times New Roman" pitchFamily="18" charset="0"/>
              </a:rPr>
              <a:t>可以和远程的另一个管理平台通信。此外，在</a:t>
            </a:r>
            <a:r>
              <a:rPr lang="en-US" altLang="zh-CN" sz="1800" dirty="0">
                <a:latin typeface="Times New Roman" pitchFamily="18" charset="0"/>
              </a:rPr>
              <a:t>IPMB</a:t>
            </a:r>
            <a:r>
              <a:rPr lang="zh-CN" altLang="en-US" sz="1800" dirty="0">
                <a:latin typeface="Times New Roman" pitchFamily="18" charset="0"/>
              </a:rPr>
              <a:t>总线上，还可以外接其他的用户板，用来扩展</a:t>
            </a:r>
            <a:r>
              <a:rPr lang="en-US" altLang="zh-CN" sz="1800" dirty="0">
                <a:latin typeface="Times New Roman" pitchFamily="18" charset="0"/>
              </a:rPr>
              <a:t>IPMI</a:t>
            </a:r>
            <a:r>
              <a:rPr lang="zh-CN" altLang="en-US" sz="1800" dirty="0">
                <a:latin typeface="Times New Roman" pitchFamily="18" charset="0"/>
              </a:rPr>
              <a:t>管理平台的功能。</a:t>
            </a:r>
          </a:p>
          <a:p>
            <a:endParaRPr lang="zh-CN" altLang="en-US" sz="1800" dirty="0"/>
          </a:p>
        </p:txBody>
      </p:sp>
    </p:spTree>
    <p:extLst>
      <p:ext uri="{BB962C8B-B14F-4D97-AF65-F5344CB8AC3E}">
        <p14:creationId xmlns:p14="http://schemas.microsoft.com/office/powerpoint/2010/main" val="29468138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10.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12.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3.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6.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8.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演示文稿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nSpc>
            <a:spcPct val="120000"/>
          </a:lnSpc>
          <a:defRPr sz="1600"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4964</TotalTime>
  <Words>4787</Words>
  <Application>Microsoft Office PowerPoint</Application>
  <PresentationFormat>宽屏</PresentationFormat>
  <Paragraphs>517</Paragraphs>
  <Slides>72</Slides>
  <Notes>28</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72</vt:i4>
      </vt:variant>
    </vt:vector>
  </HeadingPairs>
  <TitlesOfParts>
    <vt:vector size="83" baseType="lpstr">
      <vt:lpstr>等线</vt:lpstr>
      <vt:lpstr>华文细黑</vt:lpstr>
      <vt:lpstr>微软雅黑</vt:lpstr>
      <vt:lpstr>微软雅黑 Light</vt:lpstr>
      <vt:lpstr>Arial</vt:lpstr>
      <vt:lpstr>Calibri</vt:lpstr>
      <vt:lpstr>Times New Roman</vt:lpstr>
      <vt:lpstr>Wingdings</vt:lpstr>
      <vt:lpstr>Wingdings 2</vt:lpstr>
      <vt:lpstr>Office 主题</vt:lpstr>
      <vt:lpstr>演示文稿2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孙海鹏</dc:creator>
  <cp:lastModifiedBy>chen shiyi</cp:lastModifiedBy>
  <cp:revision>393</cp:revision>
  <dcterms:created xsi:type="dcterms:W3CDTF">2017-08-03T09:01:00Z</dcterms:created>
  <dcterms:modified xsi:type="dcterms:W3CDTF">2022-07-19T01:09:34Z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